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88220" autoAdjust="0"/>
  </p:normalViewPr>
  <p:slideViewPr>
    <p:cSldViewPr>
      <p:cViewPr varScale="1">
        <p:scale>
          <a:sx n="62" d="100"/>
          <a:sy n="62" d="100"/>
        </p:scale>
        <p:origin x="1092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37415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37640" y="1547876"/>
            <a:ext cx="4542790" cy="4496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sng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6880" y="1724253"/>
            <a:ext cx="4669790" cy="3785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652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5685" y="1891664"/>
            <a:ext cx="10520629" cy="3786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37415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20675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yngjw/IBM-DataSc-Capstone-SpaceX/blob/main/3_Data%20Wrangling.ipyn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ndyngjw/IBM-DataSc-Capstone-SpaceX/blob/main/dataset_part_2.csv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yngjw/IBM-DataSc-Capstone-SpaceX/blob/main/5_EDA_Data%20Visualisation.ipynb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ndyngjw/IBM-DataSc-Capstone-SpaceX/blob/main/dataset_part_2.csv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yngjw/IBM-DataSc-Capstone-SpaceX/blob/main/4_EDA_SQLite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andyngjw/IBM-DataSc-Capstone-SpaceX/blob/main/6_Data%20Visulisation_Folium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andyngjw/IBM-DataSc-Capstone-SpaceX/blob/main/7_Data%20Visulisation_Plotly_Dash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yngjw/IBM-DataSc-Capstone-SpaceX/blob/main/8_Machine%20Learning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yngjw/IBM-DataSc-Capstone-SpaceX/blob/main/dataset_part_1.csv" TargetMode="External"/><Relationship Id="rId2" Type="http://schemas.openxmlformats.org/officeDocument/2006/relationships/hyperlink" Target="https://github.com/andyngjw/IBM-DataSc-Capstone-SpaceX/blob/main/1_Data%20Collection%20API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dyngjw/IBM-DataSc-Capstone-SpaceX/blob/main/spacex_web_scraped.csv" TargetMode="External"/><Relationship Id="rId2" Type="http://schemas.openxmlformats.org/officeDocument/2006/relationships/hyperlink" Target="https://github.com/andyngjw/IBM-DataSc-Capstone-SpaceX/blob/main/2_Webscraping%20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536" y="4588586"/>
            <a:ext cx="12369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pc="-130" dirty="0">
                <a:solidFill>
                  <a:srgbClr val="E7E6E6"/>
                </a:solidFill>
                <a:latin typeface="Microsoft Sans Serif"/>
                <a:cs typeface="Microsoft Sans Serif"/>
              </a:rPr>
              <a:t>Rui Huang</a:t>
            </a:r>
            <a:endParaRPr sz="18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0</a:t>
            </a:r>
            <a:r>
              <a:rPr lang="en-CA" spc="90" dirty="0">
                <a:solidFill>
                  <a:srgbClr val="E7E6E6"/>
                </a:solidFill>
                <a:latin typeface="Microsoft Sans Serif"/>
                <a:cs typeface="Microsoft Sans Serif"/>
              </a:rPr>
              <a:t>6</a:t>
            </a:r>
            <a:r>
              <a:rPr sz="1800" spc="25" dirty="0">
                <a:solidFill>
                  <a:srgbClr val="E7E6E6"/>
                </a:solidFill>
                <a:latin typeface="Microsoft Sans Serif"/>
                <a:cs typeface="Microsoft Sans Serif"/>
              </a:rPr>
              <a:t>.01.20</a:t>
            </a:r>
            <a:r>
              <a:rPr sz="1800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24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128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55" dirty="0"/>
              <a:t> </a:t>
            </a:r>
            <a:r>
              <a:rPr spc="-85" dirty="0"/>
              <a:t>Wrangling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3904" y="0"/>
            <a:ext cx="4243578" cy="367055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8969" y="1646682"/>
            <a:ext cx="8275955" cy="38868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1768475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Exploratory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Data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Analysis</a:t>
            </a:r>
            <a:r>
              <a:rPr sz="20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(EDA)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will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be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performed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identify </a:t>
            </a:r>
            <a:r>
              <a:rPr sz="2000" spc="-434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patterns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data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and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determine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label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for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training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supervised models.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374151"/>
              </a:buClr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241300" marR="1739264" indent="-228600">
              <a:lnSpc>
                <a:spcPts val="216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Within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dataset,</a:t>
            </a:r>
            <a:r>
              <a:rPr sz="20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various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cases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exist</a:t>
            </a:r>
            <a:r>
              <a:rPr sz="2000" spc="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where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booster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did </a:t>
            </a:r>
            <a:r>
              <a:rPr sz="2000" spc="-434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not land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successfully.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Instances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include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attempted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landings 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that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failed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due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accidents.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374151"/>
              </a:buClr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241300" marR="1733550" indent="-228600">
              <a:lnSpc>
                <a:spcPts val="216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The primary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focus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this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lab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will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transform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these 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outcomes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into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training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labels,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where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1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signifies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successfully </a:t>
            </a:r>
            <a:r>
              <a:rPr sz="2000" spc="-4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landed </a:t>
            </a:r>
            <a:r>
              <a:rPr sz="2000" spc="-30" dirty="0">
                <a:solidFill>
                  <a:srgbClr val="374151"/>
                </a:solidFill>
                <a:latin typeface="Calibri"/>
                <a:cs typeface="Calibri"/>
              </a:rPr>
              <a:t>booster,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and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0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signifies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unsuccessful</a:t>
            </a:r>
            <a:r>
              <a:rPr sz="20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landing.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6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292929"/>
                </a:solidFill>
                <a:latin typeface="Calibri"/>
                <a:cs typeface="Calibri"/>
              </a:rPr>
              <a:t>Reference: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https://github.com/andyngjw/IBM-DataSc-Capstone-SpaceX/blob/main/3_Data%20Wrangling.ipynb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8969" y="5752287"/>
            <a:ext cx="75565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latin typeface="Calibri"/>
                <a:cs typeface="Calibri"/>
              </a:rPr>
              <a:t>CSV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file </a:t>
            </a:r>
            <a:r>
              <a:rPr sz="1600" b="1" spc="-10" dirty="0">
                <a:latin typeface="Calibri"/>
                <a:cs typeface="Calibri"/>
              </a:rPr>
              <a:t>outcome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after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methodology: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https://github.com/andyngjw/IBM-DataSc-Capstone-SpaceX/blob/main/dataset_part_2.csv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789938"/>
            <a:ext cx="484949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relationship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through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chart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visualised</a:t>
            </a:r>
            <a:endParaRPr sz="2000">
              <a:latin typeface="Calibri"/>
              <a:cs typeface="Calibri"/>
            </a:endParaRPr>
          </a:p>
          <a:p>
            <a:pPr marL="147955" indent="-135890">
              <a:lnSpc>
                <a:spcPct val="100000"/>
              </a:lnSpc>
              <a:buChar char="-"/>
              <a:tabLst>
                <a:tab pos="148590" algn="l"/>
              </a:tabLst>
            </a:pPr>
            <a:r>
              <a:rPr sz="2000" spc="-10" dirty="0">
                <a:latin typeface="Calibri"/>
                <a:cs typeface="Calibri"/>
              </a:rPr>
              <a:t>Scatterplots</a:t>
            </a:r>
            <a:endParaRPr sz="2000">
              <a:latin typeface="Calibri"/>
              <a:cs typeface="Calibri"/>
            </a:endParaRPr>
          </a:p>
          <a:p>
            <a:pPr marL="147955" indent="-135890">
              <a:lnSpc>
                <a:spcPct val="100000"/>
              </a:lnSpc>
              <a:buChar char="-"/>
              <a:tabLst>
                <a:tab pos="148590" algn="l"/>
              </a:tabLst>
            </a:pPr>
            <a:r>
              <a:rPr sz="2000" dirty="0">
                <a:latin typeface="Calibri"/>
                <a:cs typeface="Calibri"/>
              </a:rPr>
              <a:t>Barplots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Then,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create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dummy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variables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categorical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Calibri"/>
                <a:cs typeface="Calibri"/>
              </a:rPr>
              <a:t>column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cast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numeric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columns</a:t>
            </a:r>
            <a:r>
              <a:rPr sz="2000" spc="-15" dirty="0">
                <a:latin typeface="Calibri"/>
                <a:cs typeface="Calibri"/>
              </a:rPr>
              <a:t> to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.float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6305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5" dirty="0"/>
              <a:t>EDA</a:t>
            </a:r>
            <a:r>
              <a:rPr spc="114" dirty="0"/>
              <a:t> </a:t>
            </a:r>
            <a:r>
              <a:rPr dirty="0"/>
              <a:t>with</a:t>
            </a:r>
            <a:r>
              <a:rPr spc="114" dirty="0"/>
              <a:t> </a:t>
            </a:r>
            <a:r>
              <a:rPr spc="-114" dirty="0"/>
              <a:t>Data</a:t>
            </a:r>
            <a:r>
              <a:rPr spc="130" dirty="0"/>
              <a:t> </a:t>
            </a:r>
            <a:r>
              <a:rPr spc="-75" dirty="0"/>
              <a:t>Visualization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29528" y="1827222"/>
            <a:ext cx="5169535" cy="122555"/>
            <a:chOff x="6129528" y="1827222"/>
            <a:chExt cx="5169535" cy="1225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9528" y="1827222"/>
              <a:ext cx="5169408" cy="12197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88964" y="1871471"/>
              <a:ext cx="5052060" cy="0"/>
            </a:xfrm>
            <a:custGeom>
              <a:avLst/>
              <a:gdLst/>
              <a:ahLst/>
              <a:cxnLst/>
              <a:rect l="l" t="t" r="r" b="b"/>
              <a:pathLst>
                <a:path w="5052059">
                  <a:moveTo>
                    <a:pt x="0" y="0"/>
                  </a:moveTo>
                  <a:lnTo>
                    <a:pt x="5052060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129528" y="2455110"/>
            <a:ext cx="5169535" cy="122555"/>
            <a:chOff x="6129528" y="2455110"/>
            <a:chExt cx="5169535" cy="12255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9528" y="2455110"/>
              <a:ext cx="5169408" cy="12197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188964" y="2499359"/>
              <a:ext cx="5052060" cy="0"/>
            </a:xfrm>
            <a:custGeom>
              <a:avLst/>
              <a:gdLst/>
              <a:ahLst/>
              <a:cxnLst/>
              <a:rect l="l" t="t" r="r" b="b"/>
              <a:pathLst>
                <a:path w="5052059">
                  <a:moveTo>
                    <a:pt x="0" y="0"/>
                  </a:moveTo>
                  <a:lnTo>
                    <a:pt x="5052060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129528" y="3081473"/>
            <a:ext cx="5169535" cy="122555"/>
            <a:chOff x="6129528" y="3081473"/>
            <a:chExt cx="5169535" cy="12255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9528" y="3081473"/>
              <a:ext cx="5169408" cy="1219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188964" y="3125723"/>
              <a:ext cx="5052060" cy="0"/>
            </a:xfrm>
            <a:custGeom>
              <a:avLst/>
              <a:gdLst/>
              <a:ahLst/>
              <a:cxnLst/>
              <a:rect l="l" t="t" r="r" b="b"/>
              <a:pathLst>
                <a:path w="5052059">
                  <a:moveTo>
                    <a:pt x="0" y="0"/>
                  </a:moveTo>
                  <a:lnTo>
                    <a:pt x="5052060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129528" y="3707837"/>
            <a:ext cx="5169535" cy="122555"/>
            <a:chOff x="6129528" y="3707837"/>
            <a:chExt cx="5169535" cy="12255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9528" y="3707837"/>
              <a:ext cx="5169408" cy="12197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188964" y="3752087"/>
              <a:ext cx="5052060" cy="0"/>
            </a:xfrm>
            <a:custGeom>
              <a:avLst/>
              <a:gdLst/>
              <a:ahLst/>
              <a:cxnLst/>
              <a:rect l="l" t="t" r="r" b="b"/>
              <a:pathLst>
                <a:path w="5052059">
                  <a:moveTo>
                    <a:pt x="0" y="0"/>
                  </a:moveTo>
                  <a:lnTo>
                    <a:pt x="5052060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6129528" y="4334201"/>
            <a:ext cx="5169535" cy="122555"/>
            <a:chOff x="6129528" y="4334201"/>
            <a:chExt cx="5169535" cy="12255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9528" y="4334201"/>
              <a:ext cx="5169408" cy="12197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188964" y="4378451"/>
              <a:ext cx="5052060" cy="0"/>
            </a:xfrm>
            <a:custGeom>
              <a:avLst/>
              <a:gdLst/>
              <a:ahLst/>
              <a:cxnLst/>
              <a:rect l="l" t="t" r="r" b="b"/>
              <a:pathLst>
                <a:path w="5052059">
                  <a:moveTo>
                    <a:pt x="0" y="0"/>
                  </a:moveTo>
                  <a:lnTo>
                    <a:pt x="5052060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6129528" y="4960565"/>
            <a:ext cx="5169535" cy="122555"/>
            <a:chOff x="6129528" y="4960565"/>
            <a:chExt cx="5169535" cy="12255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9528" y="4960565"/>
              <a:ext cx="5169408" cy="12197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188964" y="5004816"/>
              <a:ext cx="5052060" cy="0"/>
            </a:xfrm>
            <a:custGeom>
              <a:avLst/>
              <a:gdLst/>
              <a:ahLst/>
              <a:cxnLst/>
              <a:rect l="l" t="t" r="r" b="b"/>
              <a:pathLst>
                <a:path w="5052059">
                  <a:moveTo>
                    <a:pt x="0" y="0"/>
                  </a:moveTo>
                  <a:lnTo>
                    <a:pt x="5052060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1800"/>
              </a:lnSpc>
              <a:spcBef>
                <a:spcPts val="100"/>
              </a:spcBef>
            </a:pPr>
            <a:r>
              <a:rPr spc="-15" dirty="0"/>
              <a:t>Payload </a:t>
            </a:r>
            <a:r>
              <a:rPr dirty="0"/>
              <a:t>Mass </a:t>
            </a:r>
            <a:r>
              <a:rPr spc="-15" dirty="0"/>
              <a:t>vs </a:t>
            </a:r>
            <a:r>
              <a:rPr spc="-10" dirty="0"/>
              <a:t>Flight </a:t>
            </a:r>
            <a:r>
              <a:rPr spc="-5" dirty="0"/>
              <a:t>Number </a:t>
            </a:r>
            <a:r>
              <a:rPr spc="-645" dirty="0"/>
              <a:t> </a:t>
            </a:r>
            <a:r>
              <a:rPr spc="-5" dirty="0"/>
              <a:t>Launch </a:t>
            </a:r>
            <a:r>
              <a:rPr spc="-15" dirty="0"/>
              <a:t>Site </a:t>
            </a:r>
            <a:r>
              <a:rPr spc="-10" dirty="0"/>
              <a:t>vs Flight </a:t>
            </a:r>
            <a:r>
              <a:rPr spc="-5" dirty="0"/>
              <a:t>Number </a:t>
            </a:r>
            <a:r>
              <a:rPr dirty="0"/>
              <a:t> </a:t>
            </a:r>
            <a:r>
              <a:rPr spc="-5" dirty="0"/>
              <a:t>Launch </a:t>
            </a:r>
            <a:r>
              <a:rPr spc="-15" dirty="0"/>
              <a:t>Site </a:t>
            </a:r>
            <a:r>
              <a:rPr spc="-10" dirty="0"/>
              <a:t>vs </a:t>
            </a:r>
            <a:r>
              <a:rPr spc="-15" dirty="0"/>
              <a:t>Payload </a:t>
            </a:r>
            <a:r>
              <a:rPr dirty="0"/>
              <a:t>Mass </a:t>
            </a:r>
            <a:r>
              <a:rPr spc="5" dirty="0"/>
              <a:t> </a:t>
            </a:r>
            <a:r>
              <a:rPr spc="-5" dirty="0"/>
              <a:t>Orbit</a:t>
            </a:r>
            <a:r>
              <a:rPr spc="-20" dirty="0"/>
              <a:t> </a:t>
            </a:r>
            <a:r>
              <a:rPr spc="-10" dirty="0"/>
              <a:t>vs</a:t>
            </a:r>
            <a:r>
              <a:rPr dirty="0"/>
              <a:t> </a:t>
            </a:r>
            <a:r>
              <a:rPr spc="-10" dirty="0"/>
              <a:t>Flight</a:t>
            </a:r>
            <a:r>
              <a:rPr spc="-15" dirty="0"/>
              <a:t> </a:t>
            </a:r>
            <a:r>
              <a:rPr spc="-5" dirty="0"/>
              <a:t>Number</a:t>
            </a: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pc="-15" dirty="0"/>
              <a:t>Payload</a:t>
            </a:r>
            <a:r>
              <a:rPr spc="-70" dirty="0"/>
              <a:t> </a:t>
            </a:r>
            <a:r>
              <a:rPr spc="-10" dirty="0"/>
              <a:t>vs</a:t>
            </a:r>
            <a:r>
              <a:rPr spc="-20" dirty="0"/>
              <a:t> </a:t>
            </a:r>
            <a:r>
              <a:rPr spc="-5" dirty="0"/>
              <a:t>Orbit</a:t>
            </a: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pc="-50" dirty="0"/>
              <a:t>Year</a:t>
            </a:r>
            <a:r>
              <a:rPr spc="-35" dirty="0"/>
              <a:t> </a:t>
            </a:r>
            <a:r>
              <a:rPr spc="-10" dirty="0"/>
              <a:t>vs </a:t>
            </a:r>
            <a:r>
              <a:rPr spc="-25" dirty="0"/>
              <a:t>Average</a:t>
            </a:r>
            <a:r>
              <a:rPr spc="-20" dirty="0"/>
              <a:t> </a:t>
            </a:r>
            <a:r>
              <a:rPr spc="-5" dirty="0"/>
              <a:t>Success</a:t>
            </a:r>
            <a:r>
              <a:rPr spc="-10" dirty="0"/>
              <a:t> </a:t>
            </a:r>
            <a:r>
              <a:rPr spc="-20" dirty="0"/>
              <a:t>Rate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11</a:t>
            </a:fld>
            <a:endParaRPr spc="70" dirty="0"/>
          </a:p>
        </p:txBody>
      </p:sp>
      <p:sp>
        <p:nvSpPr>
          <p:cNvPr id="23" name="object 23"/>
          <p:cNvSpPr txBox="1"/>
          <p:nvPr/>
        </p:nvSpPr>
        <p:spPr>
          <a:xfrm>
            <a:off x="848969" y="4254753"/>
            <a:ext cx="4552950" cy="1586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95"/>
              </a:spcBef>
            </a:pPr>
            <a:r>
              <a:rPr sz="1600" b="1" spc="-5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6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292929"/>
                </a:solidFill>
                <a:latin typeface="Calibri"/>
                <a:cs typeface="Calibri"/>
              </a:rPr>
              <a:t>Reference: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ts val="1730"/>
              </a:lnSpc>
              <a:spcBef>
                <a:spcPts val="120"/>
              </a:spcBef>
            </a:pPr>
            <a:r>
              <a:rPr sz="16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https://github.com/andyngjw/IBM-DataSc-Capstone- </a:t>
            </a:r>
            <a:r>
              <a:rPr sz="1600" spc="-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6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SpaceX/blob/main/5_EDA_Data%20Visualisation.ipynb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Calibri"/>
              <a:cs typeface="Calibri"/>
            </a:endParaRPr>
          </a:p>
          <a:p>
            <a:pPr marL="12700" marR="163830">
              <a:lnSpc>
                <a:spcPct val="90100"/>
              </a:lnSpc>
            </a:pPr>
            <a:r>
              <a:rPr sz="1600" b="1" spc="-15" dirty="0">
                <a:latin typeface="Calibri"/>
                <a:cs typeface="Calibri"/>
              </a:rPr>
              <a:t>CSV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file </a:t>
            </a:r>
            <a:r>
              <a:rPr sz="1600" b="1" spc="-10" dirty="0">
                <a:latin typeface="Calibri"/>
                <a:cs typeface="Calibri"/>
              </a:rPr>
              <a:t>outcome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15" dirty="0">
                <a:latin typeface="Calibri"/>
                <a:cs typeface="Calibri"/>
              </a:rPr>
              <a:t>after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methodology: 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https://github.com/andyngjw/IBM-DataSc-Capstone- </a:t>
            </a:r>
            <a:r>
              <a:rPr sz="1600" spc="-35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6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SpaceX/blob/main/dataset_part_3.csv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8346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5" dirty="0"/>
              <a:t>EDA</a:t>
            </a:r>
            <a:r>
              <a:rPr spc="95" dirty="0"/>
              <a:t> </a:t>
            </a:r>
            <a:r>
              <a:rPr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12</a:t>
            </a:fld>
            <a:endParaRPr spc="70" dirty="0"/>
          </a:p>
        </p:txBody>
      </p:sp>
      <p:sp>
        <p:nvSpPr>
          <p:cNvPr id="3" name="object 3"/>
          <p:cNvSpPr txBox="1"/>
          <p:nvPr/>
        </p:nvSpPr>
        <p:spPr>
          <a:xfrm>
            <a:off x="848969" y="1822780"/>
            <a:ext cx="10302240" cy="4147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Calibri"/>
                <a:cs typeface="Calibri"/>
              </a:rPr>
              <a:t>Queries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Calibri"/>
                <a:cs typeface="Calibri"/>
              </a:rPr>
              <a:t>Names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unique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sites</a:t>
            </a:r>
            <a:r>
              <a:rPr sz="1800" dirty="0">
                <a:latin typeface="Calibri"/>
                <a:cs typeface="Calibri"/>
              </a:rPr>
              <a:t> 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space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mission;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5" dirty="0">
                <a:latin typeface="Calibri"/>
                <a:cs typeface="Calibri"/>
              </a:rPr>
              <a:t>Top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sites</a:t>
            </a:r>
            <a:r>
              <a:rPr sz="1800" dirty="0">
                <a:latin typeface="Calibri"/>
                <a:cs typeface="Calibri"/>
              </a:rPr>
              <a:t> whose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</a:t>
            </a:r>
            <a:r>
              <a:rPr sz="1800" dirty="0">
                <a:latin typeface="Calibri"/>
                <a:cs typeface="Calibri"/>
              </a:rPr>
              <a:t> begin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string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'CCA’;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40" dirty="0">
                <a:latin typeface="Calibri"/>
                <a:cs typeface="Calibri"/>
              </a:rPr>
              <a:t>Total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payload</a:t>
            </a:r>
            <a:r>
              <a:rPr sz="1800" dirty="0">
                <a:latin typeface="Calibri"/>
                <a:cs typeface="Calibri"/>
              </a:rPr>
              <a:t> mass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carried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boosters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 NASA</a:t>
            </a:r>
            <a:r>
              <a:rPr sz="1800" spc="-10" dirty="0">
                <a:latin typeface="Calibri"/>
                <a:cs typeface="Calibri"/>
              </a:rPr>
              <a:t> (CRS);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Average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payload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mass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carried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 </a:t>
            </a:r>
            <a:r>
              <a:rPr sz="1800" spc="-10" dirty="0">
                <a:latin typeface="Calibri"/>
                <a:cs typeface="Calibri"/>
              </a:rPr>
              <a:t>booster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version </a:t>
            </a:r>
            <a:r>
              <a:rPr sz="1800" spc="-5" dirty="0">
                <a:latin typeface="Calibri"/>
                <a:cs typeface="Calibri"/>
              </a:rPr>
              <a:t>F9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v1.1;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Date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successful </a:t>
            </a:r>
            <a:r>
              <a:rPr sz="1800" dirty="0">
                <a:latin typeface="Calibri"/>
                <a:cs typeface="Calibri"/>
              </a:rPr>
              <a:t>landing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outcome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ground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achieved;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Calibri"/>
                <a:cs typeface="Calibri"/>
              </a:rPr>
              <a:t>Names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5" dirty="0">
                <a:latin typeface="Calibri"/>
                <a:cs typeface="Calibri"/>
              </a:rPr>
              <a:t>boosters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have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drone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ship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have payload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4000 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6000 kg;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40" dirty="0">
                <a:latin typeface="Calibri"/>
                <a:cs typeface="Calibri"/>
              </a:rPr>
              <a:t>Total</a:t>
            </a:r>
            <a:r>
              <a:rPr sz="1800" dirty="0">
                <a:latin typeface="Calibri"/>
                <a:cs typeface="Calibri"/>
              </a:rPr>
              <a:t> number</a:t>
            </a:r>
            <a:r>
              <a:rPr sz="1800" spc="-5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successful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failure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mission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outcomes;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Calibri"/>
                <a:cs typeface="Calibri"/>
              </a:rPr>
              <a:t>Names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booster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versions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have </a:t>
            </a:r>
            <a:r>
              <a:rPr sz="1800" spc="-5" dirty="0">
                <a:latin typeface="Calibri"/>
                <a:cs typeface="Calibri"/>
              </a:rPr>
              <a:t>carried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maximum</a:t>
            </a:r>
            <a:r>
              <a:rPr sz="1800" spc="-10" dirty="0">
                <a:latin typeface="Calibri"/>
                <a:cs typeface="Calibri"/>
              </a:rPr>
              <a:t> payload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mass;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Failed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outcomes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drone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ship,</a:t>
            </a:r>
            <a:r>
              <a:rPr sz="1800" dirty="0">
                <a:latin typeface="Calibri"/>
                <a:cs typeface="Calibri"/>
              </a:rPr>
              <a:t> their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booster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versions,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names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year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2015;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Calibri"/>
                <a:cs typeface="Calibri"/>
              </a:rPr>
              <a:t>Rank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count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outcomes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(such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Failure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(drone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ship)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(ground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pad))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date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2010-06-04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2017-03-20.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6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292929"/>
                </a:solidFill>
                <a:latin typeface="Calibri"/>
                <a:cs typeface="Calibri"/>
              </a:rPr>
              <a:t>Reference: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https://github.com/andyngjw/IBM-DataSc-Capstone-SpaceX/blob/main/4_EDA_SQLite.ipynb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73513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Build</a:t>
            </a:r>
            <a:r>
              <a:rPr spc="130" dirty="0"/>
              <a:t> </a:t>
            </a:r>
            <a:r>
              <a:rPr spc="-175" dirty="0"/>
              <a:t>an</a:t>
            </a:r>
            <a:r>
              <a:rPr spc="125" dirty="0"/>
              <a:t> </a:t>
            </a:r>
            <a:r>
              <a:rPr spc="-85" dirty="0"/>
              <a:t>Interactive</a:t>
            </a:r>
            <a:r>
              <a:rPr spc="125" dirty="0"/>
              <a:t> </a:t>
            </a:r>
            <a:r>
              <a:rPr spc="-140" dirty="0"/>
              <a:t>Map</a:t>
            </a:r>
            <a:r>
              <a:rPr spc="13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90" dirty="0"/>
              <a:t>Folium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791461"/>
            <a:ext cx="5106035" cy="425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970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launch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25" dirty="0">
                <a:latin typeface="Calibri"/>
                <a:cs typeface="Calibri"/>
              </a:rPr>
              <a:t>rate </a:t>
            </a:r>
            <a:r>
              <a:rPr sz="1800" spc="-10" dirty="0">
                <a:latin typeface="Calibri"/>
                <a:cs typeface="Calibri"/>
              </a:rPr>
              <a:t>may </a:t>
            </a:r>
            <a:r>
              <a:rPr sz="1800" spc="-5" dirty="0">
                <a:latin typeface="Calibri"/>
                <a:cs typeface="Calibri"/>
              </a:rPr>
              <a:t>depend on </a:t>
            </a:r>
            <a:r>
              <a:rPr sz="1800" b="1" spc="-5" dirty="0">
                <a:latin typeface="Calibri"/>
                <a:cs typeface="Calibri"/>
              </a:rPr>
              <a:t>location </a:t>
            </a:r>
            <a:r>
              <a:rPr sz="1800" b="1" dirty="0">
                <a:latin typeface="Calibri"/>
                <a:cs typeface="Calibri"/>
              </a:rPr>
              <a:t>and 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proximities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a launch </a:t>
            </a:r>
            <a:r>
              <a:rPr sz="1800" spc="-10" dirty="0">
                <a:latin typeface="Calibri"/>
                <a:cs typeface="Calibri"/>
              </a:rPr>
              <a:t>site, </a:t>
            </a:r>
            <a:r>
              <a:rPr sz="1800" spc="-5" dirty="0">
                <a:latin typeface="Calibri"/>
                <a:cs typeface="Calibri"/>
              </a:rPr>
              <a:t>i.e.,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initial position of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rocket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trajectories.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Markers,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circles,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lines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marker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clusters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were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Folium </a:t>
            </a:r>
            <a:r>
              <a:rPr sz="1800" spc="-5" dirty="0">
                <a:latin typeface="Calibri"/>
                <a:cs typeface="Calibri"/>
              </a:rPr>
              <a:t>Maps</a:t>
            </a:r>
            <a:endParaRPr sz="1800">
              <a:latin typeface="Calibri"/>
              <a:cs typeface="Calibri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15" dirty="0">
                <a:latin typeface="Calibri"/>
                <a:cs typeface="Calibri"/>
              </a:rPr>
              <a:t>Markers: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points</a:t>
            </a:r>
            <a:endParaRPr sz="1800">
              <a:latin typeface="Calibri"/>
              <a:cs typeface="Calibri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10" dirty="0">
                <a:latin typeface="Calibri"/>
                <a:cs typeface="Calibri"/>
              </a:rPr>
              <a:t>Circles: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highlighted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areas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around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specific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coordinates</a:t>
            </a:r>
            <a:endParaRPr sz="1800">
              <a:latin typeface="Calibri"/>
              <a:cs typeface="Calibri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5" dirty="0">
                <a:latin typeface="Calibri"/>
                <a:cs typeface="Calibri"/>
              </a:rPr>
              <a:t>Lines: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distances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two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coordinates</a:t>
            </a:r>
            <a:endParaRPr sz="1800">
              <a:latin typeface="Calibri"/>
              <a:cs typeface="Calibri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15" dirty="0">
                <a:latin typeface="Calibri"/>
                <a:cs typeface="Calibri"/>
              </a:rPr>
              <a:t>Marker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clusters: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groups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events 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coordinate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43815">
              <a:lnSpc>
                <a:spcPct val="100000"/>
              </a:lnSpc>
              <a:spcBef>
                <a:spcPts val="1570"/>
              </a:spcBef>
            </a:pPr>
            <a:r>
              <a:rPr sz="1600" b="1" spc="-5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6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292929"/>
                </a:solidFill>
                <a:latin typeface="Calibri"/>
                <a:cs typeface="Calibri"/>
              </a:rPr>
              <a:t>Reference:</a:t>
            </a:r>
            <a:endParaRPr sz="1600">
              <a:latin typeface="Calibri"/>
              <a:cs typeface="Calibri"/>
            </a:endParaRPr>
          </a:p>
          <a:p>
            <a:pPr marL="43815" marR="403860">
              <a:lnSpc>
                <a:spcPct val="100000"/>
              </a:lnSpc>
            </a:pPr>
            <a:r>
              <a:rPr sz="16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https://github.com/andyngjw/IBM-DataSc-Capstone- </a:t>
            </a:r>
            <a:r>
              <a:rPr sz="1600" spc="-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6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SpaceX/blob/main/6_Data%20Visulisation_Folium.ipynb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8964" y="1389888"/>
            <a:ext cx="4944618" cy="461543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09706" y="6103723"/>
            <a:ext cx="2698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462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Build</a:t>
            </a:r>
            <a:r>
              <a:rPr spc="135" dirty="0"/>
              <a:t> </a:t>
            </a:r>
            <a:r>
              <a:rPr spc="-250" dirty="0"/>
              <a:t>a</a:t>
            </a:r>
            <a:r>
              <a:rPr spc="114" dirty="0"/>
              <a:t> </a:t>
            </a:r>
            <a:r>
              <a:rPr spc="-100" dirty="0"/>
              <a:t>Dashboard</a:t>
            </a:r>
            <a:r>
              <a:rPr spc="160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55" dirty="0"/>
              <a:t>Plotly</a:t>
            </a:r>
            <a:r>
              <a:rPr spc="140" dirty="0"/>
              <a:t> </a:t>
            </a:r>
            <a:r>
              <a:rPr spc="-180" dirty="0"/>
              <a:t>Dash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791461"/>
            <a:ext cx="4862195" cy="425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48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Plotly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Dash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application</a:t>
            </a:r>
            <a:r>
              <a:rPr sz="18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will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be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built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users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to </a:t>
            </a:r>
            <a:r>
              <a:rPr sz="1800" spc="-39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engage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interactive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visual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analytics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on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SpaceX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launch</a:t>
            </a:r>
            <a:r>
              <a:rPr sz="18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data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real-time.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dashboard application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contains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input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components,</a:t>
            </a:r>
            <a:r>
              <a:rPr sz="1800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including:</a:t>
            </a:r>
            <a:endParaRPr sz="1800">
              <a:latin typeface="Calibri"/>
              <a:cs typeface="Calibri"/>
            </a:endParaRPr>
          </a:p>
          <a:p>
            <a:pPr marL="241300" marR="229235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dropdown</a:t>
            </a:r>
            <a:r>
              <a:rPr sz="18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list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to 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interact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pie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chart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and </a:t>
            </a:r>
            <a:r>
              <a:rPr sz="1800" spc="-39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scatter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point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chart</a:t>
            </a:r>
            <a:endParaRPr sz="1800">
              <a:latin typeface="Calibri"/>
              <a:cs typeface="Calibri"/>
            </a:endParaRPr>
          </a:p>
          <a:p>
            <a:pPr marL="241300" marR="478155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range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slider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interact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scatter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point </a:t>
            </a:r>
            <a:r>
              <a:rPr sz="1800" spc="-3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chart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43815">
              <a:lnSpc>
                <a:spcPct val="100000"/>
              </a:lnSpc>
              <a:spcBef>
                <a:spcPts val="1570"/>
              </a:spcBef>
            </a:pPr>
            <a:r>
              <a:rPr sz="1600" b="1" spc="-5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6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292929"/>
                </a:solidFill>
                <a:latin typeface="Calibri"/>
                <a:cs typeface="Calibri"/>
              </a:rPr>
              <a:t>Reference:</a:t>
            </a:r>
            <a:endParaRPr sz="1600">
              <a:latin typeface="Calibri"/>
              <a:cs typeface="Calibri"/>
            </a:endParaRPr>
          </a:p>
          <a:p>
            <a:pPr marL="43815" marR="5080">
              <a:lnSpc>
                <a:spcPct val="100000"/>
              </a:lnSpc>
            </a:pPr>
            <a:r>
              <a:rPr sz="16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https://github.com/andyngjw/IBM-DataSc-Capstone- </a:t>
            </a:r>
            <a:r>
              <a:rPr sz="1600" spc="-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6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SpaceX/blob/main/7_Data%20Visulisation_Plotly_Dash.py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9800" y="1389888"/>
            <a:ext cx="5282946" cy="461543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14</a:t>
            </a:fld>
            <a:endParaRPr spc="7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7500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Predictive</a:t>
            </a:r>
            <a:r>
              <a:rPr spc="150" dirty="0"/>
              <a:t> </a:t>
            </a:r>
            <a:r>
              <a:rPr spc="-130" dirty="0"/>
              <a:t>Analysis</a:t>
            </a:r>
            <a:r>
              <a:rPr spc="155" dirty="0"/>
              <a:t> </a:t>
            </a:r>
            <a:r>
              <a:rPr spc="-125" dirty="0"/>
              <a:t>(Classification)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15</a:t>
            </a:fld>
            <a:endParaRPr spc="70" dirty="0"/>
          </a:p>
        </p:txBody>
      </p:sp>
      <p:sp>
        <p:nvSpPr>
          <p:cNvPr id="3" name="object 3"/>
          <p:cNvSpPr txBox="1"/>
          <p:nvPr/>
        </p:nvSpPr>
        <p:spPr>
          <a:xfrm>
            <a:off x="848969" y="1942591"/>
            <a:ext cx="4077970" cy="104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50"/>
              </a:lnSpc>
              <a:spcBef>
                <a:spcPts val="100"/>
              </a:spcBef>
            </a:pP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Exploratory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Data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Analysis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will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be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performed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ts val="1945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Create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column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class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ts val="1945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Standardize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ts val="205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0" dirty="0">
                <a:latin typeface="Calibri"/>
                <a:cs typeface="Calibri"/>
              </a:rPr>
              <a:t>Split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into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training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3424173"/>
            <a:ext cx="4605020" cy="10407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spc="-5" dirty="0">
                <a:latin typeface="Calibri"/>
                <a:cs typeface="Calibri"/>
              </a:rPr>
              <a:t>Then,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method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performs </a:t>
            </a:r>
            <a:r>
              <a:rPr sz="1800" spc="-5" dirty="0">
                <a:latin typeface="Calibri"/>
                <a:cs typeface="Calibri"/>
              </a:rPr>
              <a:t>best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test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5" dirty="0">
                <a:latin typeface="Calibri"/>
                <a:cs typeface="Calibri"/>
              </a:rPr>
              <a:t>determined</a:t>
            </a:r>
            <a:endParaRPr sz="1800">
              <a:latin typeface="Calibri"/>
              <a:cs typeface="Calibri"/>
            </a:endParaRPr>
          </a:p>
          <a:p>
            <a:pPr marL="12700" marR="439420">
              <a:lnSpc>
                <a:spcPts val="1939"/>
              </a:lnSpc>
              <a:spcBef>
                <a:spcPts val="10"/>
              </a:spcBef>
            </a:pPr>
            <a:r>
              <a:rPr sz="1800" i="1" spc="-10" dirty="0">
                <a:latin typeface="Calibri"/>
                <a:cs typeface="Calibri"/>
              </a:rPr>
              <a:t>by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finding</a:t>
            </a:r>
            <a:r>
              <a:rPr sz="1800" i="1" spc="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the</a:t>
            </a:r>
            <a:r>
              <a:rPr sz="1800" i="1" spc="-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best</a:t>
            </a:r>
            <a:r>
              <a:rPr sz="1800" i="1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Hyperparameter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for</a:t>
            </a:r>
            <a:r>
              <a:rPr sz="1800" i="1" spc="1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SVM, </a:t>
            </a:r>
            <a:r>
              <a:rPr sz="1800" i="1" spc="-39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Classification</a:t>
            </a:r>
            <a:r>
              <a:rPr sz="1800" i="1" spc="25" dirty="0">
                <a:latin typeface="Calibri"/>
                <a:cs typeface="Calibri"/>
              </a:rPr>
              <a:t> </a:t>
            </a:r>
            <a:r>
              <a:rPr sz="1800" i="1" spc="-20" dirty="0">
                <a:latin typeface="Calibri"/>
                <a:cs typeface="Calibri"/>
              </a:rPr>
              <a:t>Trees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and</a:t>
            </a:r>
            <a:r>
              <a:rPr sz="1800" i="1" spc="-10" dirty="0">
                <a:latin typeface="Calibri"/>
                <a:cs typeface="Calibri"/>
              </a:rPr>
              <a:t> Logistic</a:t>
            </a:r>
            <a:r>
              <a:rPr sz="1800" i="1" spc="30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41135" y="2093976"/>
            <a:ext cx="2498090" cy="1498600"/>
          </a:xfrm>
          <a:prstGeom prst="rect">
            <a:avLst/>
          </a:prstGeom>
          <a:solidFill>
            <a:srgbClr val="4471C4"/>
          </a:solidFill>
          <a:ln w="12700">
            <a:solidFill>
              <a:srgbClr val="FFFFFF"/>
            </a:solidFill>
          </a:ln>
        </p:spPr>
        <p:txBody>
          <a:bodyPr vert="horz" wrap="square" lIns="0" tIns="313055" rIns="0" bIns="0" rtlCol="0">
            <a:spAutoFit/>
          </a:bodyPr>
          <a:lstStyle/>
          <a:p>
            <a:pPr marL="448945" marR="438784" indent="150495">
              <a:lnSpc>
                <a:spcPts val="3290"/>
              </a:lnSpc>
              <a:spcBef>
                <a:spcPts val="2465"/>
              </a:spcBef>
            </a:pP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Logistics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eg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ession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87383" y="2093976"/>
            <a:ext cx="2498090" cy="1498600"/>
          </a:xfrm>
          <a:prstGeom prst="rect">
            <a:avLst/>
          </a:prstGeom>
          <a:solidFill>
            <a:srgbClr val="4471C4"/>
          </a:solidFill>
          <a:ln w="12700">
            <a:solidFill>
              <a:srgbClr val="FFFFFF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576580" marR="567690" indent="168910" algn="just">
              <a:lnSpc>
                <a:spcPct val="91500"/>
              </a:lnSpc>
              <a:spcBef>
                <a:spcPts val="755"/>
              </a:spcBef>
            </a:pPr>
            <a:r>
              <a:rPr sz="3000" spc="-30" dirty="0">
                <a:solidFill>
                  <a:srgbClr val="FFFFFF"/>
                </a:solidFill>
                <a:latin typeface="Calibri"/>
                <a:cs typeface="Calibri"/>
              </a:rPr>
              <a:t>Vector </a:t>
            </a:r>
            <a:r>
              <a:rPr sz="3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Support 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3000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ne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41135" y="3840479"/>
            <a:ext cx="2498090" cy="1498600"/>
          </a:xfrm>
          <a:prstGeom prst="rect">
            <a:avLst/>
          </a:prstGeom>
          <a:solidFill>
            <a:srgbClr val="4471C4"/>
          </a:solidFill>
          <a:ln w="12700">
            <a:solidFill>
              <a:srgbClr val="FFFFFF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3250">
              <a:latin typeface="Times New Roman"/>
              <a:cs typeface="Times New Roman"/>
            </a:endParaRPr>
          </a:p>
          <a:p>
            <a:pPr marL="215900">
              <a:lnSpc>
                <a:spcPct val="100000"/>
              </a:lnSpc>
            </a:pP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Decision</a:t>
            </a:r>
            <a:r>
              <a:rPr sz="3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55" dirty="0">
                <a:solidFill>
                  <a:srgbClr val="FFFFFF"/>
                </a:solidFill>
                <a:latin typeface="Calibri"/>
                <a:cs typeface="Calibri"/>
              </a:rPr>
              <a:t>Tree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87383" y="3840479"/>
            <a:ext cx="2498090" cy="1498600"/>
          </a:xfrm>
          <a:prstGeom prst="rect">
            <a:avLst/>
          </a:prstGeom>
          <a:solidFill>
            <a:srgbClr val="4471C4"/>
          </a:solidFill>
          <a:ln w="12700">
            <a:solidFill>
              <a:srgbClr val="FFFFFF"/>
            </a:solidFill>
          </a:ln>
        </p:spPr>
        <p:txBody>
          <a:bodyPr vert="horz" wrap="square" lIns="0" tIns="314325" rIns="0" bIns="0" rtlCol="0">
            <a:spAutoFit/>
          </a:bodyPr>
          <a:lstStyle/>
          <a:p>
            <a:pPr marL="361315" marR="349250" indent="155575">
              <a:lnSpc>
                <a:spcPts val="3290"/>
              </a:lnSpc>
              <a:spcBef>
                <a:spcPts val="2475"/>
              </a:spcBef>
            </a:pP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k 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Nearest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Ne</a:t>
            </a:r>
            <a:r>
              <a:rPr sz="3000" spc="-1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ghb</a:t>
            </a:r>
            <a:r>
              <a:rPr sz="30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3000" spc="-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0363" y="4888738"/>
            <a:ext cx="439356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6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292929"/>
                </a:solidFill>
                <a:latin typeface="Calibri"/>
                <a:cs typeface="Calibri"/>
              </a:rPr>
              <a:t>Reference: </a:t>
            </a:r>
            <a:r>
              <a:rPr sz="16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6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https://github.com/andyngjw/IBM-DataSc-Capstone- </a:t>
            </a:r>
            <a:r>
              <a:rPr sz="1600" spc="-35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16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SpaceX/blob/main/8_Machine%20Learning.ipynb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796542"/>
            <a:ext cx="9843135" cy="38976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90"/>
              </a:lnSpc>
              <a:spcBef>
                <a:spcPts val="95"/>
              </a:spcBef>
            </a:pPr>
            <a:r>
              <a:rPr sz="1900" b="1" spc="-10" dirty="0">
                <a:solidFill>
                  <a:srgbClr val="292929"/>
                </a:solidFill>
                <a:latin typeface="Calibri"/>
                <a:cs typeface="Calibri"/>
              </a:rPr>
              <a:t>Exploratory</a:t>
            </a:r>
            <a:r>
              <a:rPr sz="19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900" b="1" spc="-15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900" b="1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9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292929"/>
                </a:solidFill>
                <a:latin typeface="Calibri"/>
                <a:cs typeface="Calibri"/>
              </a:rPr>
              <a:t>results</a:t>
            </a:r>
            <a:r>
              <a:rPr sz="1900" b="1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292929"/>
                </a:solidFill>
                <a:latin typeface="Calibri"/>
                <a:cs typeface="Calibri"/>
              </a:rPr>
              <a:t>through</a:t>
            </a:r>
            <a:r>
              <a:rPr sz="1900" b="1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292929"/>
                </a:solidFill>
                <a:latin typeface="Calibri"/>
                <a:cs typeface="Calibri"/>
              </a:rPr>
              <a:t>graphs</a:t>
            </a:r>
            <a:endParaRPr sz="1900">
              <a:latin typeface="Calibri"/>
              <a:cs typeface="Calibri"/>
            </a:endParaRPr>
          </a:p>
          <a:p>
            <a:pPr marL="241300" indent="-228600">
              <a:lnSpc>
                <a:spcPts val="1845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CCAFS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SLC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40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has 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 highest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success </a:t>
            </a:r>
            <a:r>
              <a:rPr sz="1700" spc="-15" dirty="0">
                <a:solidFill>
                  <a:srgbClr val="2E5496"/>
                </a:solidFill>
                <a:latin typeface="Calibri"/>
                <a:cs typeface="Calibri"/>
              </a:rPr>
              <a:t>rate,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compared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to</a:t>
            </a:r>
            <a:r>
              <a:rPr sz="1700" spc="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KSC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2E5496"/>
                </a:solidFill>
                <a:latin typeface="Calibri"/>
                <a:cs typeface="Calibri"/>
              </a:rPr>
              <a:t>LC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39A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and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2E5496"/>
                </a:solidFill>
                <a:latin typeface="Calibri"/>
                <a:cs typeface="Calibri"/>
              </a:rPr>
              <a:t>VAFB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2E5496"/>
                </a:solidFill>
                <a:latin typeface="Calibri"/>
                <a:cs typeface="Calibri"/>
              </a:rPr>
              <a:t>SLC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4E</a:t>
            </a:r>
            <a:endParaRPr sz="1700">
              <a:latin typeface="Calibri"/>
              <a:cs typeface="Calibri"/>
            </a:endParaRPr>
          </a:p>
          <a:p>
            <a:pPr marL="241300" indent="-228600">
              <a:lnSpc>
                <a:spcPts val="1835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1700" spc="-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higher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the payload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mass,</a:t>
            </a:r>
            <a:r>
              <a:rPr sz="1700" spc="-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higher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1700" spc="-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success </a:t>
            </a:r>
            <a:r>
              <a:rPr sz="1700" spc="-20" dirty="0">
                <a:solidFill>
                  <a:srgbClr val="2E5496"/>
                </a:solidFill>
                <a:latin typeface="Calibri"/>
                <a:cs typeface="Calibri"/>
              </a:rPr>
              <a:t>rate</a:t>
            </a:r>
            <a:endParaRPr sz="1700">
              <a:latin typeface="Calibri"/>
              <a:cs typeface="Calibri"/>
            </a:endParaRPr>
          </a:p>
          <a:p>
            <a:pPr marL="241300" indent="-228600">
              <a:lnSpc>
                <a:spcPts val="1839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ES-L1,</a:t>
            </a:r>
            <a:r>
              <a:rPr sz="1700" spc="-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2E5496"/>
                </a:solidFill>
                <a:latin typeface="Calibri"/>
                <a:cs typeface="Calibri"/>
              </a:rPr>
              <a:t>GEO,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2E5496"/>
                </a:solidFill>
                <a:latin typeface="Calibri"/>
                <a:cs typeface="Calibri"/>
              </a:rPr>
              <a:t>HEO,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 and 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SSO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orbit has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100%</a:t>
            </a:r>
            <a:r>
              <a:rPr sz="1700" spc="-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success </a:t>
            </a:r>
            <a:r>
              <a:rPr sz="1700" spc="-20" dirty="0">
                <a:solidFill>
                  <a:srgbClr val="2E5496"/>
                </a:solidFill>
                <a:latin typeface="Calibri"/>
                <a:cs typeface="Calibri"/>
              </a:rPr>
              <a:t>rate</a:t>
            </a:r>
            <a:endParaRPr sz="1700">
              <a:latin typeface="Calibri"/>
              <a:cs typeface="Calibri"/>
            </a:endParaRPr>
          </a:p>
          <a:p>
            <a:pPr marL="241300" indent="-228600">
              <a:lnSpc>
                <a:spcPts val="1839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Some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orbits has higher 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success </a:t>
            </a:r>
            <a:r>
              <a:rPr sz="1700" spc="-20" dirty="0">
                <a:solidFill>
                  <a:srgbClr val="2E5496"/>
                </a:solidFill>
                <a:latin typeface="Calibri"/>
                <a:cs typeface="Calibri"/>
              </a:rPr>
              <a:t>rate,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but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total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flight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number in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those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orbits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is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less</a:t>
            </a:r>
            <a:endParaRPr sz="1700">
              <a:latin typeface="Calibri"/>
              <a:cs typeface="Calibri"/>
            </a:endParaRPr>
          </a:p>
          <a:p>
            <a:pPr marL="241300" indent="-228600">
              <a:lnSpc>
                <a:spcPts val="1835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The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payload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does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not</a:t>
            </a:r>
            <a:r>
              <a:rPr sz="1700" spc="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show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significant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difference</a:t>
            </a:r>
            <a:r>
              <a:rPr sz="1700" spc="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compared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to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orbit</a:t>
            </a:r>
            <a:r>
              <a:rPr sz="1700" spc="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type</a:t>
            </a:r>
            <a:endParaRPr sz="1700">
              <a:latin typeface="Calibri"/>
              <a:cs typeface="Calibri"/>
            </a:endParaRPr>
          </a:p>
          <a:p>
            <a:pPr marL="241300" indent="-228600">
              <a:lnSpc>
                <a:spcPts val="1939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success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2E5496"/>
                </a:solidFill>
                <a:latin typeface="Calibri"/>
                <a:cs typeface="Calibri"/>
              </a:rPr>
              <a:t>rate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shows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improvement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throughout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year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starting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from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2013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to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2020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ts val="2190"/>
              </a:lnSpc>
              <a:spcBef>
                <a:spcPts val="1590"/>
              </a:spcBef>
            </a:pPr>
            <a:r>
              <a:rPr sz="1900" b="1" spc="-10" dirty="0">
                <a:solidFill>
                  <a:srgbClr val="292929"/>
                </a:solidFill>
                <a:latin typeface="Calibri"/>
                <a:cs typeface="Calibri"/>
              </a:rPr>
              <a:t>Interactive</a:t>
            </a:r>
            <a:r>
              <a:rPr sz="19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292929"/>
                </a:solidFill>
                <a:latin typeface="Calibri"/>
                <a:cs typeface="Calibri"/>
              </a:rPr>
              <a:t>analytics</a:t>
            </a:r>
            <a:r>
              <a:rPr sz="19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292929"/>
                </a:solidFill>
                <a:latin typeface="Calibri"/>
                <a:cs typeface="Calibri"/>
              </a:rPr>
              <a:t>results</a:t>
            </a:r>
            <a:endParaRPr sz="1900">
              <a:latin typeface="Calibri"/>
              <a:cs typeface="Calibri"/>
            </a:endParaRPr>
          </a:p>
          <a:p>
            <a:pPr marL="241300" indent="-228600">
              <a:lnSpc>
                <a:spcPts val="1845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All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launch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sites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were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built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in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seashore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area,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and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2E5496"/>
                </a:solidFill>
                <a:latin typeface="Calibri"/>
                <a:cs typeface="Calibri"/>
              </a:rPr>
              <a:t>far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2E5496"/>
                </a:solidFill>
                <a:latin typeface="Calibri"/>
                <a:cs typeface="Calibri"/>
              </a:rPr>
              <a:t>away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from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the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30" dirty="0">
                <a:solidFill>
                  <a:srgbClr val="2E5496"/>
                </a:solidFill>
                <a:latin typeface="Calibri"/>
                <a:cs typeface="Calibri"/>
              </a:rPr>
              <a:t>city,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E5496"/>
                </a:solidFill>
                <a:latin typeface="Calibri"/>
                <a:cs typeface="Calibri"/>
              </a:rPr>
              <a:t>highway,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 and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2E5496"/>
                </a:solidFill>
                <a:latin typeface="Calibri"/>
                <a:cs typeface="Calibri"/>
              </a:rPr>
              <a:t>railway</a:t>
            </a:r>
            <a:endParaRPr sz="1700">
              <a:latin typeface="Calibri"/>
              <a:cs typeface="Calibri"/>
            </a:endParaRPr>
          </a:p>
          <a:p>
            <a:pPr marL="241300" indent="-228600">
              <a:lnSpc>
                <a:spcPts val="1835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This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is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to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ensure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the </a:t>
            </a:r>
            <a:r>
              <a:rPr sz="1700" spc="-15" dirty="0">
                <a:solidFill>
                  <a:srgbClr val="2E5496"/>
                </a:solidFill>
                <a:latin typeface="Calibri"/>
                <a:cs typeface="Calibri"/>
              </a:rPr>
              <a:t>safety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of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citizens,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and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2E5496"/>
                </a:solidFill>
                <a:latin typeface="Calibri"/>
                <a:cs typeface="Calibri"/>
              </a:rPr>
              <a:t>avoid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causing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further damage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when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landing 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is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unsuccessful</a:t>
            </a:r>
            <a:endParaRPr sz="1700">
              <a:latin typeface="Calibri"/>
              <a:cs typeface="Calibri"/>
            </a:endParaRPr>
          </a:p>
          <a:p>
            <a:pPr marL="241300" indent="-228600">
              <a:lnSpc>
                <a:spcPts val="1939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KSC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LC-39A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has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 highest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success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2E5496"/>
                </a:solidFill>
                <a:latin typeface="Calibri"/>
                <a:cs typeface="Calibri"/>
              </a:rPr>
              <a:t>rate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(41.2%),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CCAFS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LC-40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has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the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lowest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success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E5496"/>
                </a:solidFill>
                <a:latin typeface="Calibri"/>
                <a:cs typeface="Calibri"/>
              </a:rPr>
              <a:t>rate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(14.4%)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1450">
              <a:latin typeface="Calibri"/>
              <a:cs typeface="Calibri"/>
            </a:endParaRPr>
          </a:p>
          <a:p>
            <a:pPr marL="241300" indent="-228600">
              <a:lnSpc>
                <a:spcPts val="219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900" b="1" spc="-10" dirty="0">
                <a:solidFill>
                  <a:srgbClr val="292929"/>
                </a:solidFill>
                <a:latin typeface="Calibri"/>
                <a:cs typeface="Calibri"/>
              </a:rPr>
              <a:t>Predictive</a:t>
            </a:r>
            <a:r>
              <a:rPr sz="19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9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292929"/>
                </a:solidFill>
                <a:latin typeface="Calibri"/>
                <a:cs typeface="Calibri"/>
              </a:rPr>
              <a:t>results</a:t>
            </a:r>
            <a:endParaRPr sz="1900">
              <a:latin typeface="Calibri"/>
              <a:cs typeface="Calibri"/>
            </a:endParaRPr>
          </a:p>
          <a:p>
            <a:pPr marL="241300" marR="50165" indent="-228600">
              <a:lnSpc>
                <a:spcPts val="1839"/>
              </a:lnSpc>
              <a:spcBef>
                <a:spcPts val="1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1700" spc="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Decision</a:t>
            </a:r>
            <a:r>
              <a:rPr sz="1700" spc="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35" dirty="0">
                <a:solidFill>
                  <a:srgbClr val="2E5496"/>
                </a:solidFill>
                <a:latin typeface="Calibri"/>
                <a:cs typeface="Calibri"/>
              </a:rPr>
              <a:t>Tree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Classifier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shows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highest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accuracy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as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it</a:t>
            </a:r>
            <a:r>
              <a:rPr sz="1700" spc="1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shows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the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highest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value</a:t>
            </a:r>
            <a:r>
              <a:rPr sz="1700" spc="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of</a:t>
            </a:r>
            <a:r>
              <a:rPr sz="1700" dirty="0">
                <a:solidFill>
                  <a:srgbClr val="2E5496"/>
                </a:solidFill>
                <a:latin typeface="Calibri"/>
                <a:cs typeface="Calibri"/>
              </a:rPr>
              <a:t> true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positive</a:t>
            </a:r>
            <a:r>
              <a:rPr sz="1700" spc="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and</a:t>
            </a:r>
            <a:r>
              <a:rPr sz="1700" spc="1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true </a:t>
            </a:r>
            <a:r>
              <a:rPr sz="1700" spc="-370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2E5496"/>
                </a:solidFill>
                <a:latin typeface="Calibri"/>
                <a:cs typeface="Calibri"/>
              </a:rPr>
              <a:t>negative</a:t>
            </a:r>
            <a:r>
              <a:rPr sz="1700" spc="-5" dirty="0">
                <a:solidFill>
                  <a:srgbClr val="2E5496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E5496"/>
                </a:solidFill>
                <a:latin typeface="Calibri"/>
                <a:cs typeface="Calibri"/>
              </a:rPr>
              <a:t>values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16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4541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5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7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Flight</a:t>
            </a:r>
            <a:r>
              <a:rPr spc="145" dirty="0"/>
              <a:t> </a:t>
            </a:r>
            <a:r>
              <a:rPr spc="-120" dirty="0"/>
              <a:t>Number</a:t>
            </a:r>
            <a:r>
              <a:rPr spc="145" dirty="0"/>
              <a:t> </a:t>
            </a:r>
            <a:r>
              <a:rPr spc="-180" dirty="0"/>
              <a:t>vs.</a:t>
            </a:r>
            <a:r>
              <a:rPr spc="130" dirty="0"/>
              <a:t> </a:t>
            </a:r>
            <a:r>
              <a:rPr spc="-160" dirty="0"/>
              <a:t>Launch</a:t>
            </a:r>
            <a:r>
              <a:rPr spc="14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84375"/>
            <a:ext cx="10591800" cy="25344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13003" y="4326763"/>
            <a:ext cx="929386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Explanation: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b="1" dirty="0">
                <a:solidFill>
                  <a:srgbClr val="0947CA"/>
                </a:solidFill>
                <a:latin typeface="Calibri"/>
                <a:cs typeface="Calibri"/>
              </a:rPr>
              <a:t>Blue</a:t>
            </a:r>
            <a:r>
              <a:rPr sz="1800" b="1" spc="-15" dirty="0">
                <a:solidFill>
                  <a:srgbClr val="0947C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947CA"/>
                </a:solidFill>
                <a:latin typeface="Calibri"/>
                <a:cs typeface="Calibri"/>
              </a:rPr>
              <a:t>dots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represents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landing</a:t>
            </a:r>
            <a:r>
              <a:rPr sz="1800" spc="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is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not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 successful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,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EC7C30"/>
                </a:solidFill>
                <a:latin typeface="Calibri"/>
                <a:cs typeface="Calibri"/>
              </a:rPr>
              <a:t>Orange</a:t>
            </a:r>
            <a:r>
              <a:rPr sz="1800" b="1" spc="-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EC7C30"/>
                </a:solidFill>
                <a:latin typeface="Calibri"/>
                <a:cs typeface="Calibri"/>
              </a:rPr>
              <a:t>dots</a:t>
            </a:r>
            <a:r>
              <a:rPr sz="1800" b="1" spc="-1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represents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successful</a:t>
            </a:r>
            <a:r>
              <a:rPr sz="1800" b="1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landing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The higher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flight 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number,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later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flight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is launched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Results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show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higher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flight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number,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higher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success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rate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(More</a:t>
            </a:r>
            <a:r>
              <a:rPr sz="1800" spc="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orange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dots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appear)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CCAFS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SLC</a:t>
            </a:r>
            <a:r>
              <a:rPr sz="1800" b="1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40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has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highest</a:t>
            </a:r>
            <a:r>
              <a:rPr sz="1800" b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success</a:t>
            </a:r>
            <a:r>
              <a:rPr sz="1800" b="1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374151"/>
                </a:solidFill>
                <a:latin typeface="Calibri"/>
                <a:cs typeface="Calibri"/>
              </a:rPr>
              <a:t>rate,</a:t>
            </a:r>
            <a:r>
              <a:rPr sz="1800" b="1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compared</a:t>
            </a:r>
            <a:r>
              <a:rPr sz="1800" b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800" b="1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KSC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374151"/>
                </a:solidFill>
                <a:latin typeface="Calibri"/>
                <a:cs typeface="Calibri"/>
              </a:rPr>
              <a:t>LC</a:t>
            </a:r>
            <a:r>
              <a:rPr sz="1800" b="1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39A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374151"/>
                </a:solidFill>
                <a:latin typeface="Calibri"/>
                <a:cs typeface="Calibri"/>
              </a:rPr>
              <a:t>VAFB</a:t>
            </a:r>
            <a:r>
              <a:rPr sz="1800" b="1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SLC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4E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It 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infers</a:t>
            </a:r>
            <a:r>
              <a:rPr sz="18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success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landing</a:t>
            </a:r>
            <a:r>
              <a:rPr sz="18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rate</a:t>
            </a:r>
            <a:r>
              <a:rPr sz="18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improved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over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time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18</a:t>
            </a:fld>
            <a:endParaRPr spc="7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7339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Payload</a:t>
            </a:r>
            <a:r>
              <a:rPr spc="120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513332"/>
            <a:ext cx="10515600" cy="25313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13003" y="4326763"/>
            <a:ext cx="1009459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Explanation: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Results</a:t>
            </a:r>
            <a:r>
              <a:rPr sz="1800" b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show</a:t>
            </a:r>
            <a:r>
              <a:rPr sz="1800" b="1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higher</a:t>
            </a:r>
            <a:r>
              <a:rPr sz="1800" b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payload</a:t>
            </a:r>
            <a:r>
              <a:rPr sz="1800" b="1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mass,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b="1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higher</a:t>
            </a:r>
            <a:r>
              <a:rPr sz="1800" b="1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b="1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success</a:t>
            </a:r>
            <a:r>
              <a:rPr sz="1800" b="1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374151"/>
                </a:solidFill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landing</a:t>
            </a:r>
            <a:r>
              <a:rPr sz="1800" spc="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is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almost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successful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when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payload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mass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is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more</a:t>
            </a:r>
            <a:r>
              <a:rPr sz="1800" b="1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than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7000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kg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maximum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payload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mass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for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VAFB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SLC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4E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about 9000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kg,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while</a:t>
            </a:r>
            <a:r>
              <a:rPr sz="1800" spc="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CCAFS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SLC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40 and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KSC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LC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35A,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 </a:t>
            </a:r>
            <a:r>
              <a:rPr sz="1800" spc="-3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maximum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payload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mass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can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reach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around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15000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kg.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19</a:t>
            </a:fld>
            <a:endParaRPr spc="7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51126"/>
            <a:ext cx="2541905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606" y="6103723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14630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03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0" dirty="0"/>
              <a:t>Success</a:t>
            </a:r>
            <a:r>
              <a:rPr spc="145" dirty="0"/>
              <a:t> </a:t>
            </a:r>
            <a:r>
              <a:rPr spc="-215" dirty="0"/>
              <a:t>Rate</a:t>
            </a:r>
            <a:r>
              <a:rPr spc="120" dirty="0"/>
              <a:t> </a:t>
            </a:r>
            <a:r>
              <a:rPr spc="-175" dirty="0"/>
              <a:t>vs.</a:t>
            </a:r>
            <a:r>
              <a:rPr spc="120" dirty="0"/>
              <a:t> </a:t>
            </a:r>
            <a:r>
              <a:rPr spc="-15" dirty="0"/>
              <a:t>Orbit</a:t>
            </a:r>
            <a:r>
              <a:rPr spc="140" dirty="0"/>
              <a:t> </a:t>
            </a:r>
            <a:r>
              <a:rPr spc="-190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603247"/>
            <a:ext cx="5189220" cy="454456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12153" y="5021707"/>
            <a:ext cx="44818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Explanation: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100%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 success</a:t>
            </a:r>
            <a:r>
              <a:rPr sz="1800" b="1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374151"/>
                </a:solidFill>
                <a:latin typeface="Calibri"/>
                <a:cs typeface="Calibri"/>
              </a:rPr>
              <a:t>rate:</a:t>
            </a:r>
            <a:r>
              <a:rPr sz="1800" b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ES-L1,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374151"/>
                </a:solidFill>
                <a:latin typeface="Calibri"/>
                <a:cs typeface="Calibri"/>
              </a:rPr>
              <a:t>GEO,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374151"/>
                </a:solidFill>
                <a:latin typeface="Calibri"/>
                <a:cs typeface="Calibri"/>
              </a:rPr>
              <a:t>HEO,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1800" b="1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SSO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&gt;80% success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rate: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VLEO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Lowest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success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rate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(0%):</a:t>
            </a:r>
            <a:r>
              <a:rPr sz="1800" spc="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SO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20</a:t>
            </a:fld>
            <a:endParaRPr spc="7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Flight</a:t>
            </a:r>
            <a:r>
              <a:rPr spc="140" dirty="0"/>
              <a:t> </a:t>
            </a:r>
            <a:r>
              <a:rPr spc="-120" dirty="0"/>
              <a:t>Number</a:t>
            </a:r>
            <a:r>
              <a:rPr spc="14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90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3003" y="4330065"/>
            <a:ext cx="82632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Explanation: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Some</a:t>
            </a:r>
            <a:r>
              <a:rPr sz="1800" b="1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orbits</a:t>
            </a:r>
            <a:r>
              <a:rPr sz="1800" b="1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has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higher</a:t>
            </a:r>
            <a:r>
              <a:rPr sz="1800" b="1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success</a:t>
            </a:r>
            <a:r>
              <a:rPr sz="1800" b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374151"/>
                </a:solidFill>
                <a:latin typeface="Calibri"/>
                <a:cs typeface="Calibri"/>
              </a:rPr>
              <a:t>rate,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but</a:t>
            </a:r>
            <a:r>
              <a:rPr sz="1800" b="1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total</a:t>
            </a:r>
            <a:r>
              <a:rPr sz="1800" b="1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flight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number</a:t>
            </a:r>
            <a:r>
              <a:rPr sz="1800" b="1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those</a:t>
            </a:r>
            <a:r>
              <a:rPr sz="1800" b="1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orbits</a:t>
            </a:r>
            <a:r>
              <a:rPr sz="1800" b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is less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It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could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be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observed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that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later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the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flight,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success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rate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is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improved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VLEO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has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higher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frequency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late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stage,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high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rate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of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success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74291"/>
            <a:ext cx="10628376" cy="23987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21</a:t>
            </a:fld>
            <a:endParaRPr spc="7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0" dirty="0"/>
              <a:t>Orbit</a:t>
            </a:r>
            <a:r>
              <a:rPr spc="135" dirty="0"/>
              <a:t> </a:t>
            </a:r>
            <a:r>
              <a:rPr spc="-190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604772"/>
            <a:ext cx="10602468" cy="26944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2886" y="4687570"/>
            <a:ext cx="711580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Explanation: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The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payload</a:t>
            </a:r>
            <a:r>
              <a:rPr sz="1800" b="1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does</a:t>
            </a:r>
            <a:r>
              <a:rPr sz="1800" b="1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not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show</a:t>
            </a:r>
            <a:r>
              <a:rPr sz="1800" b="1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significant</a:t>
            </a:r>
            <a:r>
              <a:rPr sz="1800" b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difference</a:t>
            </a:r>
            <a:r>
              <a:rPr sz="1800" b="1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compared</a:t>
            </a:r>
            <a:r>
              <a:rPr sz="1800" b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800" b="1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orbit</a:t>
            </a:r>
            <a:r>
              <a:rPr sz="1800" b="1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type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higher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payload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mass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brings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higher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success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rate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in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LEO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22</a:t>
            </a:fld>
            <a:endParaRPr spc="7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795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5" dirty="0"/>
              <a:t> </a:t>
            </a:r>
            <a:r>
              <a:rPr spc="-254" dirty="0"/>
              <a:t>Success</a:t>
            </a:r>
            <a:r>
              <a:rPr spc="160" dirty="0"/>
              <a:t> </a:t>
            </a:r>
            <a:r>
              <a:rPr spc="-155" dirty="0"/>
              <a:t>Yearly</a:t>
            </a:r>
            <a:r>
              <a:rPr spc="120" dirty="0"/>
              <a:t> </a:t>
            </a:r>
            <a:r>
              <a:rPr spc="-135" dirty="0"/>
              <a:t>Trend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900427"/>
            <a:ext cx="5506212" cy="41148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85584" y="4306951"/>
            <a:ext cx="473900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Explanation:</a:t>
            </a:r>
            <a:endParaRPr sz="180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The success </a:t>
            </a:r>
            <a:r>
              <a:rPr sz="1800" b="1" spc="-25" dirty="0">
                <a:solidFill>
                  <a:srgbClr val="374151"/>
                </a:solidFill>
                <a:latin typeface="Calibri"/>
                <a:cs typeface="Calibri"/>
              </a:rPr>
              <a:t>rate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shows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improvement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 throughout</a:t>
            </a:r>
            <a:r>
              <a:rPr sz="1800" b="1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b="1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year</a:t>
            </a:r>
            <a:r>
              <a:rPr sz="1800" b="1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starting</a:t>
            </a:r>
            <a:r>
              <a:rPr sz="1800" b="1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from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2013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 to</a:t>
            </a:r>
            <a:r>
              <a:rPr sz="1800" b="1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2020</a:t>
            </a:r>
            <a:endParaRPr sz="1800">
              <a:latin typeface="Calibri"/>
              <a:cs typeface="Calibri"/>
            </a:endParaRPr>
          </a:p>
          <a:p>
            <a:pPr marL="241300" marR="6985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success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rate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from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2010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2013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remains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0%, </a:t>
            </a:r>
            <a:r>
              <a:rPr sz="1800" spc="-3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it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could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be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inferred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that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the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launching</a:t>
            </a:r>
            <a:r>
              <a:rPr sz="1800" spc="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still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in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development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23</a:t>
            </a:fld>
            <a:endParaRPr spc="7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875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All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5" dirty="0"/>
              <a:t> </a:t>
            </a:r>
            <a:r>
              <a:rPr spc="-130" dirty="0"/>
              <a:t>Site</a:t>
            </a:r>
            <a:r>
              <a:rPr spc="120" dirty="0"/>
              <a:t> </a:t>
            </a:r>
            <a:r>
              <a:rPr spc="-229" dirty="0"/>
              <a:t>Names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26663" y="4047490"/>
            <a:ext cx="5336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Query: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%sql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SELECT</a:t>
            </a:r>
            <a:r>
              <a:rPr sz="1800" b="1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DISTINCT(LAUNCH_SITE)</a:t>
            </a:r>
            <a:r>
              <a:rPr sz="1800" b="1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FROM</a:t>
            </a:r>
            <a:r>
              <a:rPr sz="1800" b="1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374151"/>
                </a:solidFill>
                <a:latin typeface="Calibri"/>
                <a:cs typeface="Calibri"/>
              </a:rPr>
              <a:t>SPACEXTBL;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0013" y="1688083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>
                <a:moveTo>
                  <a:pt x="0" y="0"/>
                </a:moveTo>
                <a:lnTo>
                  <a:pt x="2272906" y="0"/>
                </a:lnTo>
              </a:path>
            </a:pathLst>
          </a:custGeom>
          <a:ln w="127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0013" y="4626864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>
                <a:moveTo>
                  <a:pt x="0" y="0"/>
                </a:moveTo>
                <a:lnTo>
                  <a:pt x="2272906" y="0"/>
                </a:lnTo>
              </a:path>
            </a:pathLst>
          </a:custGeom>
          <a:ln w="1270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51000" y="1688083"/>
          <a:ext cx="1511935" cy="2938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1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89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351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7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25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8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VAFB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SLC-4E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19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LC-39A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255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2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255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24</a:t>
            </a:fld>
            <a:endParaRPr spc="7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8969" y="6459499"/>
            <a:ext cx="69056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14"/>
              </a:lnSpc>
            </a:pPr>
            <a:r>
              <a:rPr sz="1600" b="1" spc="-10" dirty="0">
                <a:solidFill>
                  <a:srgbClr val="374151"/>
                </a:solidFill>
                <a:latin typeface="Calibri"/>
                <a:cs typeface="Calibri"/>
              </a:rPr>
              <a:t>**Only</a:t>
            </a:r>
            <a:r>
              <a:rPr sz="1600" b="1" spc="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374151"/>
                </a:solidFill>
                <a:latin typeface="Calibri"/>
                <a:cs typeface="Calibri"/>
              </a:rPr>
              <a:t>first</a:t>
            </a:r>
            <a:r>
              <a:rPr sz="1600" b="1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374151"/>
                </a:solidFill>
                <a:latin typeface="Calibri"/>
                <a:cs typeface="Calibri"/>
              </a:rPr>
              <a:t>5</a:t>
            </a:r>
            <a:r>
              <a:rPr sz="1600" b="1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374151"/>
                </a:solidFill>
                <a:latin typeface="Calibri"/>
                <a:cs typeface="Calibri"/>
              </a:rPr>
              <a:t>rows</a:t>
            </a:r>
            <a:r>
              <a:rPr sz="1600" b="1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374151"/>
                </a:solidFill>
                <a:latin typeface="Calibri"/>
                <a:cs typeface="Calibri"/>
              </a:rPr>
              <a:t>are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374151"/>
                </a:solidFill>
                <a:latin typeface="Calibri"/>
                <a:cs typeface="Calibri"/>
              </a:rPr>
              <a:t>shown</a:t>
            </a:r>
            <a:r>
              <a:rPr sz="1600" b="1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374151"/>
                </a:solidFill>
                <a:latin typeface="Calibri"/>
                <a:cs typeface="Calibri"/>
              </a:rPr>
              <a:t>this</a:t>
            </a:r>
            <a:r>
              <a:rPr sz="1600" b="1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25" dirty="0">
                <a:solidFill>
                  <a:srgbClr val="374151"/>
                </a:solidFill>
                <a:latin typeface="Calibri"/>
                <a:cs typeface="Calibri"/>
              </a:rPr>
              <a:t>query,</a:t>
            </a:r>
            <a:r>
              <a:rPr sz="1600" b="1" spc="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600" b="1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374151"/>
                </a:solidFill>
                <a:latin typeface="Calibri"/>
                <a:cs typeface="Calibri"/>
              </a:rPr>
              <a:t>show</a:t>
            </a:r>
            <a:r>
              <a:rPr sz="1600" b="1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600" b="1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374151"/>
                </a:solidFill>
                <a:latin typeface="Calibri"/>
                <a:cs typeface="Calibri"/>
              </a:rPr>
              <a:t>Launch</a:t>
            </a:r>
            <a:r>
              <a:rPr sz="1600" b="1" spc="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374151"/>
                </a:solidFill>
                <a:latin typeface="Calibri"/>
                <a:cs typeface="Calibri"/>
              </a:rPr>
              <a:t>Site</a:t>
            </a:r>
            <a:r>
              <a:rPr sz="1600" b="1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374151"/>
                </a:solidFill>
                <a:latin typeface="Calibri"/>
                <a:cs typeface="Calibri"/>
              </a:rPr>
              <a:t>‘CCAFS-LC</a:t>
            </a:r>
            <a:r>
              <a:rPr sz="1600" b="1" spc="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374151"/>
                </a:solidFill>
                <a:latin typeface="Calibri"/>
                <a:cs typeface="Calibri"/>
              </a:rPr>
              <a:t>40’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5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9" dirty="0"/>
              <a:t>Names</a:t>
            </a:r>
            <a:r>
              <a:rPr spc="140" dirty="0"/>
              <a:t> </a:t>
            </a:r>
            <a:r>
              <a:rPr spc="-95" dirty="0"/>
              <a:t>Begin</a:t>
            </a:r>
            <a:r>
              <a:rPr spc="12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63663" y="1512950"/>
          <a:ext cx="10515596" cy="38193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5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515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515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5155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897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46990" algn="r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Calibri"/>
                          <a:cs typeface="Calibri"/>
                        </a:rPr>
                        <a:t>Date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49530" algn="r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Time</a:t>
                      </a:r>
                      <a:r>
                        <a:rPr sz="11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b="1" dirty="0">
                          <a:latin typeface="Calibri"/>
                          <a:cs typeface="Calibri"/>
                        </a:rPr>
                        <a:t>(UTC)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R="46355"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b="1" spc="-5" dirty="0">
                          <a:latin typeface="Calibri"/>
                          <a:cs typeface="Calibri"/>
                        </a:rPr>
                        <a:t>Booster_Versio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R="46355" algn="r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46990" algn="r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Calibri"/>
                          <a:cs typeface="Calibri"/>
                        </a:rPr>
                        <a:t>Launch_Site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46355" algn="r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Calibri"/>
                          <a:cs typeface="Calibri"/>
                        </a:rPr>
                        <a:t>Payload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R="46355"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b="1" spc="-5" dirty="0">
                          <a:latin typeface="Calibri"/>
                          <a:cs typeface="Calibri"/>
                        </a:rPr>
                        <a:t>PAYLOAD_MAS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R="46990" algn="r">
                        <a:lnSpc>
                          <a:spcPct val="100000"/>
                        </a:lnSpc>
                      </a:pPr>
                      <a:r>
                        <a:rPr sz="1100" b="1" spc="-1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100" b="1" u="heavy" spc="254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 </a:t>
                      </a:r>
                      <a:r>
                        <a:rPr sz="1100" b="1" dirty="0">
                          <a:latin typeface="Calibri"/>
                          <a:cs typeface="Calibri"/>
                        </a:rPr>
                        <a:t>KG_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46990" algn="r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Calibri"/>
                          <a:cs typeface="Calibri"/>
                        </a:rPr>
                        <a:t>Orbit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46990" algn="r">
                        <a:lnSpc>
                          <a:spcPct val="100000"/>
                        </a:lnSpc>
                      </a:pPr>
                      <a:r>
                        <a:rPr sz="1100" b="1" spc="-5" dirty="0">
                          <a:latin typeface="Calibri"/>
                          <a:cs typeface="Calibri"/>
                        </a:rPr>
                        <a:t>Customer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R="46355"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b="1" spc="-5" dirty="0">
                          <a:latin typeface="Calibri"/>
                          <a:cs typeface="Calibri"/>
                        </a:rPr>
                        <a:t>Mission_Outco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R="45085" algn="r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me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tc>
                  <a:txBody>
                    <a:bodyPr/>
                    <a:lstStyle/>
                    <a:p>
                      <a:pPr marR="45720" algn="r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100" b="1" spc="-5" dirty="0">
                          <a:latin typeface="Calibri"/>
                          <a:cs typeface="Calibri"/>
                        </a:rPr>
                        <a:t>Landing_Outco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R="45085" algn="r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Calibri"/>
                          <a:cs typeface="Calibri"/>
                        </a:rPr>
                        <a:t>me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8FAA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34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47625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2010-06-04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47625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18:45:00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B0003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46990" algn="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LC-40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271145" marR="46355" indent="309245" algn="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Dra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  Spacecraft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Qu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ificati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R="46355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Unit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482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4699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46990" algn="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LEO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46990" algn="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SpaceX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R="46990" algn="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Success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332740" marR="45720" indent="276860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Fa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lu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re 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(par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ac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hu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te)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47625" algn="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2010-12-08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47625" algn="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15:43:00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B0004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46990" algn="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LC-40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9850" marR="45720" indent="151130" algn="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Dra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 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flight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C1, two 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Cu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eSats,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ar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el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R="46990" algn="r">
                        <a:lnSpc>
                          <a:spcPct val="100000"/>
                        </a:lnSpc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Bro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ere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R="4699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cheese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46990" algn="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46355" algn="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(ISS)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R="46355" algn="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(CO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S)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R="46355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NRO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R="46990" algn="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Success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332740" marR="45720" indent="276860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Fa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lu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re 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(par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ac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hu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te)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7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47625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2012-05-22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47625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7:44:00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B0005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46990" algn="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LC-40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Dra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</a:t>
                      </a:r>
                      <a:endParaRPr sz="1100">
                        <a:latin typeface="Calibri"/>
                        <a:cs typeface="Calibri"/>
                      </a:endParaRPr>
                    </a:p>
                    <a:p>
                      <a:pPr marR="47625" algn="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fligh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C2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46990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525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46355" algn="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(ISS)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46355" algn="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(COTS)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46990" algn="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Success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45085" algn="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attempt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69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773">
                <a:tc>
                  <a:txBody>
                    <a:bodyPr/>
                    <a:lstStyle/>
                    <a:p>
                      <a:pPr marR="47625"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2012-10-08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0:35:00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B0006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LC-40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CRS-1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500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6355"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(ISS)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6355"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(CRS)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Success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5085" algn="r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attempt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800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773">
                <a:tc>
                  <a:txBody>
                    <a:bodyPr/>
                    <a:lstStyle/>
                    <a:p>
                      <a:pPr marR="47625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2013-03-01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15:10:00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B0007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1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LC-40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1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CRS-2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677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6355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1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(ISS)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6355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(CRS)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6990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Success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45085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1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attempt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48969" y="5582818"/>
            <a:ext cx="7151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Query: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%sql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 SELECT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*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 FROM</a:t>
            </a:r>
            <a:r>
              <a:rPr sz="1800" b="1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374151"/>
                </a:solidFill>
                <a:latin typeface="Calibri"/>
                <a:cs typeface="Calibri"/>
              </a:rPr>
              <a:t>SPACEXTBL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 WHERE</a:t>
            </a:r>
            <a:r>
              <a:rPr sz="1800" b="1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LAUNCH_SITE LIKE</a:t>
            </a:r>
            <a:r>
              <a:rPr sz="1800" b="1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'CCA%'</a:t>
            </a:r>
            <a:r>
              <a:rPr sz="1800" b="1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LIMIT</a:t>
            </a:r>
            <a:r>
              <a:rPr sz="1800" b="1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5;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3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Total</a:t>
            </a:r>
            <a:r>
              <a:rPr spc="105" dirty="0"/>
              <a:t> </a:t>
            </a:r>
            <a:r>
              <a:rPr spc="-145" dirty="0"/>
              <a:t>Payload</a:t>
            </a:r>
            <a:r>
              <a:rPr spc="125" dirty="0"/>
              <a:t> </a:t>
            </a:r>
            <a:r>
              <a:rPr spc="-229" dirty="0"/>
              <a:t>Mass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26</a:t>
            </a:fld>
            <a:endParaRPr spc="7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70013" y="1939163"/>
          <a:ext cx="2661920" cy="7315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1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Total_Payload_Mass_kg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T w="12700">
                      <a:solidFill>
                        <a:srgbClr val="4471C4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9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45596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48969" y="3145612"/>
            <a:ext cx="1036764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Query: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tabLst>
                <a:tab pos="3507740" algn="l"/>
              </a:tabLst>
            </a:pPr>
            <a:r>
              <a:rPr sz="1800" b="1" dirty="0">
                <a:latin typeface="Calibri"/>
                <a:cs typeface="Calibri"/>
              </a:rPr>
              <a:t>%sql </a:t>
            </a:r>
            <a:r>
              <a:rPr sz="1800" b="1" spc="-10" dirty="0">
                <a:latin typeface="Calibri"/>
                <a:cs typeface="Calibri"/>
              </a:rPr>
              <a:t>SELECT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SUM(PAYLOAD_MASS</a:t>
            </a:r>
            <a:r>
              <a:rPr sz="1800" b="1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800" b="1" spc="-20" dirty="0">
                <a:latin typeface="Calibri"/>
                <a:cs typeface="Calibri"/>
              </a:rPr>
              <a:t>KG_)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AS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Total_Payload_Mass_kg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FROM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SPACEXTBL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WHERE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CUSTOMER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 </a:t>
            </a:r>
            <a:r>
              <a:rPr sz="1800" b="1" spc="-39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'NASA</a:t>
            </a:r>
            <a:r>
              <a:rPr sz="1800" b="1" spc="-5" dirty="0">
                <a:latin typeface="Calibri"/>
                <a:cs typeface="Calibri"/>
              </a:rPr>
              <a:t> (CRS)';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870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Average</a:t>
            </a:r>
            <a:r>
              <a:rPr spc="125" dirty="0"/>
              <a:t> </a:t>
            </a:r>
            <a:r>
              <a:rPr spc="-145" dirty="0"/>
              <a:t>Payload</a:t>
            </a:r>
            <a:r>
              <a:rPr spc="150" dirty="0"/>
              <a:t> </a:t>
            </a:r>
            <a:r>
              <a:rPr spc="-229" dirty="0"/>
              <a:t>Mass</a:t>
            </a:r>
            <a:r>
              <a:rPr spc="130" dirty="0"/>
              <a:t> </a:t>
            </a:r>
            <a:r>
              <a:rPr spc="-70" dirty="0"/>
              <a:t>by</a:t>
            </a:r>
            <a:r>
              <a:rPr spc="135" dirty="0"/>
              <a:t> </a:t>
            </a:r>
            <a:r>
              <a:rPr spc="-65" dirty="0"/>
              <a:t>F9</a:t>
            </a:r>
            <a:r>
              <a:rPr spc="130" dirty="0"/>
              <a:t> </a:t>
            </a:r>
            <a:r>
              <a:rPr spc="10" dirty="0"/>
              <a:t>v1.1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27</a:t>
            </a:fld>
            <a:endParaRPr spc="70" dirty="0"/>
          </a:p>
        </p:txBody>
      </p:sp>
      <p:sp>
        <p:nvSpPr>
          <p:cNvPr id="3" name="object 3"/>
          <p:cNvSpPr txBox="1"/>
          <p:nvPr/>
        </p:nvSpPr>
        <p:spPr>
          <a:xfrm>
            <a:off x="848969" y="3145612"/>
            <a:ext cx="937577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Query: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454400" algn="l"/>
              </a:tabLst>
            </a:pPr>
            <a:r>
              <a:rPr sz="1800" b="1" dirty="0">
                <a:latin typeface="Calibri"/>
                <a:cs typeface="Calibri"/>
              </a:rPr>
              <a:t>%sql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SELECT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AVG(PAYLOAD_MASS</a:t>
            </a:r>
            <a:r>
              <a:rPr sz="1800" b="1" u="heavy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800" b="1" spc="-20" dirty="0">
                <a:latin typeface="Calibri"/>
                <a:cs typeface="Calibri"/>
              </a:rPr>
              <a:t>KG_)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FROM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SPACEXTBL</a:t>
            </a:r>
            <a:r>
              <a:rPr sz="1800" b="1" spc="-5" dirty="0">
                <a:latin typeface="Calibri"/>
                <a:cs typeface="Calibri"/>
              </a:rPr>
              <a:t> WHERE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BOOSTER_VERSION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'F9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v1.1';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70013" y="1930780"/>
          <a:ext cx="3087370" cy="7315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84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  <a:tabLst>
                          <a:tab pos="2335530" algn="l"/>
                        </a:tabLst>
                      </a:pPr>
                      <a:r>
                        <a:rPr sz="1800" b="1" spc="-35" dirty="0">
                          <a:latin typeface="Calibri"/>
                          <a:cs typeface="Calibri"/>
                        </a:rPr>
                        <a:t>AVG(PAYLOAD_MASS</a:t>
                      </a:r>
                      <a:r>
                        <a:rPr sz="1800" b="1" u="heavy" spc="-3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	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KG_)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T w="12700">
                      <a:solidFill>
                        <a:srgbClr val="4471C4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67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2928.4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5539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40" dirty="0"/>
              <a:t> </a:t>
            </a:r>
            <a:r>
              <a:rPr spc="-120" dirty="0"/>
              <a:t>Ground</a:t>
            </a:r>
            <a:r>
              <a:rPr spc="130" dirty="0"/>
              <a:t> </a:t>
            </a:r>
            <a:r>
              <a:rPr spc="-80" dirty="0"/>
              <a:t>Landing</a:t>
            </a:r>
            <a:r>
              <a:rPr spc="135" dirty="0"/>
              <a:t> </a:t>
            </a:r>
            <a:r>
              <a:rPr spc="-105" dirty="0"/>
              <a:t>Date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28</a:t>
            </a:fld>
            <a:endParaRPr spc="7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70013" y="1852929"/>
          <a:ext cx="1684020" cy="7315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40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81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25" dirty="0">
                          <a:latin typeface="Calibri"/>
                          <a:cs typeface="Calibri"/>
                        </a:rPr>
                        <a:t>MIN(DATE)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T w="12700">
                      <a:solidFill>
                        <a:srgbClr val="4471C4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70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2015-12-22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48969" y="3145612"/>
            <a:ext cx="483108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Query:</a:t>
            </a:r>
            <a:endParaRPr sz="1800">
              <a:latin typeface="Calibri"/>
              <a:cs typeface="Calibri"/>
            </a:endParaRPr>
          </a:p>
          <a:p>
            <a:pPr marL="12700" marR="242443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Calibri"/>
                <a:cs typeface="Calibri"/>
              </a:rPr>
              <a:t>%sql </a:t>
            </a:r>
            <a:r>
              <a:rPr sz="1800" b="1" spc="-10" dirty="0">
                <a:latin typeface="Calibri"/>
                <a:cs typeface="Calibri"/>
              </a:rPr>
              <a:t>SELECT </a:t>
            </a:r>
            <a:r>
              <a:rPr sz="1800" b="1" spc="-25" dirty="0">
                <a:latin typeface="Calibri"/>
                <a:cs typeface="Calibri"/>
              </a:rPr>
              <a:t>MIN(DATE) </a:t>
            </a:r>
            <a:r>
              <a:rPr sz="1800" b="1" dirty="0">
                <a:latin typeface="Calibri"/>
                <a:cs typeface="Calibri"/>
              </a:rPr>
              <a:t>\ </a:t>
            </a:r>
            <a:r>
              <a:rPr sz="1800" b="1" spc="-39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FROM </a:t>
            </a:r>
            <a:r>
              <a:rPr sz="1800" b="1" spc="-20" dirty="0">
                <a:latin typeface="Calibri"/>
                <a:cs typeface="Calibri"/>
              </a:rPr>
              <a:t>SPACEXTBL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\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WHERE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Landing_Outcome</a:t>
            </a:r>
            <a:r>
              <a:rPr sz="1800" b="1" dirty="0">
                <a:latin typeface="Calibri"/>
                <a:cs typeface="Calibri"/>
              </a:rPr>
              <a:t> =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'Success (ground pad)'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542036"/>
            <a:ext cx="96037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Successful</a:t>
            </a:r>
            <a:r>
              <a:rPr sz="2500" spc="135" dirty="0"/>
              <a:t> </a:t>
            </a:r>
            <a:r>
              <a:rPr sz="2500" spc="-60" dirty="0"/>
              <a:t>Drone</a:t>
            </a:r>
            <a:r>
              <a:rPr sz="2500" spc="95" dirty="0"/>
              <a:t> </a:t>
            </a:r>
            <a:r>
              <a:rPr sz="2500" spc="-95" dirty="0"/>
              <a:t>Ship</a:t>
            </a:r>
            <a:r>
              <a:rPr sz="2500" spc="105" dirty="0"/>
              <a:t> </a:t>
            </a:r>
            <a:r>
              <a:rPr sz="2500" spc="-55" dirty="0"/>
              <a:t>Landing</a:t>
            </a:r>
            <a:r>
              <a:rPr sz="2500" spc="120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100" dirty="0"/>
              <a:t>Payload</a:t>
            </a:r>
            <a:r>
              <a:rPr sz="2500" spc="100" dirty="0"/>
              <a:t> </a:t>
            </a:r>
            <a:r>
              <a:rPr sz="2500" spc="-65" dirty="0"/>
              <a:t>between</a:t>
            </a:r>
            <a:r>
              <a:rPr sz="2500" spc="120" dirty="0"/>
              <a:t> </a:t>
            </a:r>
            <a:r>
              <a:rPr sz="2500" spc="114" dirty="0"/>
              <a:t>4000</a:t>
            </a:r>
            <a:r>
              <a:rPr sz="2500" spc="105" dirty="0"/>
              <a:t> </a:t>
            </a:r>
            <a:r>
              <a:rPr sz="2500" spc="-80" dirty="0"/>
              <a:t>and</a:t>
            </a:r>
            <a:r>
              <a:rPr sz="2500" spc="90" dirty="0"/>
              <a:t> </a:t>
            </a:r>
            <a:r>
              <a:rPr sz="2500" spc="114" dirty="0"/>
              <a:t>6000</a:t>
            </a:r>
            <a:endParaRPr sz="25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29</a:t>
            </a:fld>
            <a:endParaRPr spc="7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01535" y="1997964"/>
          <a:ext cx="2787650" cy="18287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84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Payload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T w="12700">
                      <a:solidFill>
                        <a:srgbClr val="4471C4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8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JCSAT-14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JCSAT-16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SES-10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5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SES-11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EchoStar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105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00201" y="4306265"/>
            <a:ext cx="5227955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Query:</a:t>
            </a:r>
            <a:endParaRPr sz="1800">
              <a:latin typeface="Calibri"/>
              <a:cs typeface="Calibri"/>
            </a:endParaRPr>
          </a:p>
          <a:p>
            <a:pPr marL="12700" marR="298704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Calibri"/>
                <a:cs typeface="Calibri"/>
              </a:rPr>
              <a:t>%sql </a:t>
            </a:r>
            <a:r>
              <a:rPr sz="1800" b="1" spc="-10" dirty="0">
                <a:latin typeface="Calibri"/>
                <a:cs typeface="Calibri"/>
              </a:rPr>
              <a:t>SELECT </a:t>
            </a:r>
            <a:r>
              <a:rPr sz="1800" b="1" spc="-50" dirty="0">
                <a:latin typeface="Calibri"/>
                <a:cs typeface="Calibri"/>
              </a:rPr>
              <a:t>PAYLOAD </a:t>
            </a:r>
            <a:r>
              <a:rPr sz="1800" b="1" dirty="0">
                <a:latin typeface="Calibri"/>
                <a:cs typeface="Calibri"/>
              </a:rPr>
              <a:t>\ </a:t>
            </a:r>
            <a:r>
              <a:rPr sz="1800" b="1" spc="-39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FROM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SPACEXTBL</a:t>
            </a:r>
            <a:r>
              <a:rPr sz="1800" b="1" dirty="0">
                <a:latin typeface="Calibri"/>
                <a:cs typeface="Calibri"/>
              </a:rPr>
              <a:t> \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tabLst>
                <a:tab pos="2267585" algn="l"/>
              </a:tabLst>
            </a:pPr>
            <a:r>
              <a:rPr sz="1800" b="1" spc="-5" dirty="0">
                <a:latin typeface="Calibri"/>
                <a:cs typeface="Calibri"/>
              </a:rPr>
              <a:t>WHERE </a:t>
            </a:r>
            <a:r>
              <a:rPr sz="1800" b="1" spc="-10" dirty="0">
                <a:latin typeface="Calibri"/>
                <a:cs typeface="Calibri"/>
              </a:rPr>
              <a:t>Landing_Outcome </a:t>
            </a:r>
            <a:r>
              <a:rPr sz="1800" b="1" dirty="0">
                <a:latin typeface="Calibri"/>
                <a:cs typeface="Calibri"/>
              </a:rPr>
              <a:t>= 'Success </a:t>
            </a:r>
            <a:r>
              <a:rPr sz="1800" b="1" spc="-5" dirty="0">
                <a:latin typeface="Calibri"/>
                <a:cs typeface="Calibri"/>
              </a:rPr>
              <a:t>(drone </a:t>
            </a:r>
            <a:r>
              <a:rPr sz="1800" b="1" dirty="0">
                <a:latin typeface="Calibri"/>
                <a:cs typeface="Calibri"/>
              </a:rPr>
              <a:t>ship)' \ 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AND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PAYLOAD_MASS</a:t>
            </a:r>
            <a:r>
              <a:rPr sz="1800" b="1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800" b="1" spc="-25" dirty="0">
                <a:latin typeface="Calibri"/>
                <a:cs typeface="Calibri"/>
              </a:rPr>
              <a:t>KG_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BETWEEN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4000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AND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6000;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551178"/>
            <a:ext cx="10034905" cy="3959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2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aim</a:t>
            </a:r>
            <a:r>
              <a:rPr sz="18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this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study</a:t>
            </a:r>
            <a:r>
              <a:rPr sz="18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is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identify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determinants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successful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rocket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landing.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8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achieve</a:t>
            </a:r>
            <a:r>
              <a:rPr sz="18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this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objective, </a:t>
            </a:r>
            <a:r>
              <a:rPr sz="1800" spc="-3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investigation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employed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methodologies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including: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Data</a:t>
            </a:r>
            <a:r>
              <a:rPr sz="1800" spc="-7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Collection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Data</a:t>
            </a:r>
            <a:r>
              <a:rPr sz="1800" spc="-7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Wrangling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Exploratory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Data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Analysis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(EDA)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using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SQL,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Pandas,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Matplotlib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Interactive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Visual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Analysis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using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Analytics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using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Folium,</a:t>
            </a:r>
            <a:r>
              <a:rPr sz="1800" spc="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374151"/>
                </a:solidFill>
                <a:latin typeface="Calibri"/>
                <a:cs typeface="Calibri"/>
              </a:rPr>
              <a:t>Plotly,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Dash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Predictive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Analysis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using Machine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Learning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374151"/>
              </a:buClr>
              <a:buFont typeface="Arial MT"/>
              <a:buChar char="•"/>
            </a:pP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results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were</a:t>
            </a:r>
            <a:r>
              <a:rPr sz="18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being</a:t>
            </a:r>
            <a:r>
              <a:rPr sz="18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extracted</a:t>
            </a:r>
            <a:r>
              <a:rPr sz="18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using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following</a:t>
            </a:r>
            <a:r>
              <a:rPr sz="1800" spc="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essential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component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as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shown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in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subsequent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slides.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Exploratory</a:t>
            </a:r>
            <a:r>
              <a:rPr sz="1800" b="1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Data</a:t>
            </a:r>
            <a:r>
              <a:rPr sz="1800" b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Analysis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 (EDA)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Interactive</a:t>
            </a:r>
            <a:r>
              <a:rPr sz="1800" b="1" spc="-6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Visual</a:t>
            </a:r>
            <a:r>
              <a:rPr sz="1800" b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Predictive</a:t>
            </a:r>
            <a:r>
              <a:rPr sz="1800" b="1" spc="-7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606" y="6103723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5" dirty="0"/>
              <a:t>Executive</a:t>
            </a:r>
            <a:r>
              <a:rPr spc="8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828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85" dirty="0"/>
              <a:t>Total</a:t>
            </a:r>
            <a:r>
              <a:rPr sz="3100" spc="140" dirty="0"/>
              <a:t> </a:t>
            </a:r>
            <a:r>
              <a:rPr sz="3100" spc="-100" dirty="0"/>
              <a:t>Number</a:t>
            </a:r>
            <a:r>
              <a:rPr sz="3100" spc="145" dirty="0"/>
              <a:t> </a:t>
            </a:r>
            <a:r>
              <a:rPr sz="3100" spc="-5" dirty="0"/>
              <a:t>of</a:t>
            </a:r>
            <a:r>
              <a:rPr sz="3100" spc="130" dirty="0"/>
              <a:t> </a:t>
            </a:r>
            <a:r>
              <a:rPr sz="3100" spc="-150" dirty="0"/>
              <a:t>Successful</a:t>
            </a:r>
            <a:r>
              <a:rPr sz="3100" spc="170" dirty="0"/>
              <a:t> </a:t>
            </a:r>
            <a:r>
              <a:rPr sz="3100" spc="-95" dirty="0"/>
              <a:t>and</a:t>
            </a:r>
            <a:r>
              <a:rPr sz="3100" spc="135" dirty="0"/>
              <a:t> </a:t>
            </a:r>
            <a:r>
              <a:rPr sz="3100" spc="-90" dirty="0"/>
              <a:t>Failure</a:t>
            </a:r>
            <a:r>
              <a:rPr sz="3100" spc="155" dirty="0"/>
              <a:t> </a:t>
            </a:r>
            <a:r>
              <a:rPr sz="3100" spc="-85" dirty="0"/>
              <a:t>Mission</a:t>
            </a:r>
            <a:r>
              <a:rPr sz="3100" spc="165" dirty="0"/>
              <a:t> </a:t>
            </a:r>
            <a:r>
              <a:rPr sz="3100" spc="-125" dirty="0"/>
              <a:t>Outcomes</a:t>
            </a:r>
            <a:endParaRPr sz="31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30</a:t>
            </a:fld>
            <a:endParaRPr spc="70" dirty="0"/>
          </a:p>
        </p:txBody>
      </p:sp>
      <p:sp>
        <p:nvSpPr>
          <p:cNvPr id="3" name="object 3"/>
          <p:cNvSpPr txBox="1"/>
          <p:nvPr/>
        </p:nvSpPr>
        <p:spPr>
          <a:xfrm>
            <a:off x="868476" y="4306265"/>
            <a:ext cx="599503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Query: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Calibri"/>
                <a:cs typeface="Calibri"/>
              </a:rPr>
              <a:t>%sql </a:t>
            </a:r>
            <a:r>
              <a:rPr sz="1800" b="1" spc="-10" dirty="0">
                <a:latin typeface="Calibri"/>
                <a:cs typeface="Calibri"/>
              </a:rPr>
              <a:t>SELECT MISSION_OUTCOME, </a:t>
            </a:r>
            <a:r>
              <a:rPr sz="1800" b="1" spc="-5" dirty="0">
                <a:latin typeface="Calibri"/>
                <a:cs typeface="Calibri"/>
              </a:rPr>
              <a:t>COUNT(*) </a:t>
            </a:r>
            <a:r>
              <a:rPr sz="1800" b="1" dirty="0">
                <a:latin typeface="Calibri"/>
                <a:cs typeface="Calibri"/>
              </a:rPr>
              <a:t>as </a:t>
            </a:r>
            <a:r>
              <a:rPr sz="1800" b="1" spc="-5" dirty="0">
                <a:latin typeface="Calibri"/>
                <a:cs typeface="Calibri"/>
              </a:rPr>
              <a:t>total_number </a:t>
            </a:r>
            <a:r>
              <a:rPr sz="1800" b="1" dirty="0">
                <a:latin typeface="Calibri"/>
                <a:cs typeface="Calibri"/>
              </a:rPr>
              <a:t>\ </a:t>
            </a:r>
            <a:r>
              <a:rPr sz="1800" b="1" spc="-39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FROM </a:t>
            </a:r>
            <a:r>
              <a:rPr sz="1800" b="1" spc="-20" dirty="0">
                <a:latin typeface="Calibri"/>
                <a:cs typeface="Calibri"/>
              </a:rPr>
              <a:t>SPACEXTBL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\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GROUP </a:t>
            </a:r>
            <a:r>
              <a:rPr sz="1800" b="1" spc="-35" dirty="0">
                <a:latin typeface="Calibri"/>
                <a:cs typeface="Calibri"/>
              </a:rPr>
              <a:t>BY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MISSION_OUTCOME;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18553" y="2082038"/>
          <a:ext cx="10515600" cy="1828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2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9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Mission_Outcome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T w="12700">
                      <a:solidFill>
                        <a:srgbClr val="4471C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372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total_number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T w="12700">
                      <a:solidFill>
                        <a:srgbClr val="4471C4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(in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11372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11372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98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11372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42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(payload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status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728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34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Boosters</a:t>
            </a:r>
            <a:r>
              <a:rPr spc="140" dirty="0"/>
              <a:t> </a:t>
            </a:r>
            <a:r>
              <a:rPr spc="-125" dirty="0"/>
              <a:t>Carried</a:t>
            </a:r>
            <a:r>
              <a:rPr spc="150" dirty="0"/>
              <a:t> </a:t>
            </a:r>
            <a:r>
              <a:rPr spc="-160" dirty="0"/>
              <a:t>Maximum</a:t>
            </a:r>
            <a:r>
              <a:rPr spc="150" dirty="0"/>
              <a:t> </a:t>
            </a:r>
            <a:r>
              <a:rPr spc="-145" dirty="0"/>
              <a:t>Payload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31</a:t>
            </a:fld>
            <a:endParaRPr spc="7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70013" y="1667891"/>
          <a:ext cx="2299335" cy="43513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9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3060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600" b="1" spc="-15" dirty="0">
                          <a:latin typeface="Calibri"/>
                          <a:cs typeface="Calibri"/>
                        </a:rPr>
                        <a:t>Booster_Version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3019" marB="0">
                    <a:lnT w="12700">
                      <a:solidFill>
                        <a:srgbClr val="4471C4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835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B1048.4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604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B1049.4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60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835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B1051.3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604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835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B1056.4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60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530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B1048.5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604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87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6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B1051.4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604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797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B1049.5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604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835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B1060.2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604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835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B1058.3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604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B1051.6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604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4810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B1060.3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604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5683"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B1049.7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604" marB="0"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543046" y="4886070"/>
            <a:ext cx="855154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Query:</a:t>
            </a:r>
            <a:endParaRPr sz="1800">
              <a:latin typeface="Calibri"/>
              <a:cs typeface="Calibri"/>
            </a:endParaRPr>
          </a:p>
          <a:p>
            <a:pPr marL="12700" marR="532765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%sql </a:t>
            </a:r>
            <a:r>
              <a:rPr sz="1800" b="1" spc="-5" dirty="0">
                <a:latin typeface="Calibri"/>
                <a:cs typeface="Calibri"/>
              </a:rPr>
              <a:t>SELECT </a:t>
            </a:r>
            <a:r>
              <a:rPr sz="1800" b="1" spc="-10" dirty="0">
                <a:latin typeface="Calibri"/>
                <a:cs typeface="Calibri"/>
              </a:rPr>
              <a:t>BOOSTER_VERSION </a:t>
            </a:r>
            <a:r>
              <a:rPr sz="1800" b="1" dirty="0">
                <a:latin typeface="Calibri"/>
                <a:cs typeface="Calibri"/>
              </a:rPr>
              <a:t>\ </a:t>
            </a:r>
            <a:r>
              <a:rPr sz="1800" b="1" spc="-39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FROM </a:t>
            </a:r>
            <a:r>
              <a:rPr sz="1800" b="1" spc="-20" dirty="0">
                <a:latin typeface="Calibri"/>
                <a:cs typeface="Calibri"/>
              </a:rPr>
              <a:t>SPACEXTBL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\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2537460" algn="l"/>
                <a:tab pos="6219190" algn="l"/>
              </a:tabLst>
            </a:pPr>
            <a:r>
              <a:rPr sz="1800" b="1" spc="-5" dirty="0">
                <a:latin typeface="Calibri"/>
                <a:cs typeface="Calibri"/>
              </a:rPr>
              <a:t>WHERE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-30" dirty="0">
                <a:latin typeface="Calibri"/>
                <a:cs typeface="Calibri"/>
              </a:rPr>
              <a:t>PAYLOAD_MASS</a:t>
            </a:r>
            <a:r>
              <a:rPr sz="1800" b="1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800" b="1" spc="-25" dirty="0">
                <a:latin typeface="Calibri"/>
                <a:cs typeface="Calibri"/>
              </a:rPr>
              <a:t>KG_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(SELECT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MAX(PAYLOAD_MASS</a:t>
            </a:r>
            <a:r>
              <a:rPr sz="1800" b="1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	</a:t>
            </a:r>
            <a:r>
              <a:rPr sz="1800" b="1" spc="-20" dirty="0">
                <a:latin typeface="Calibri"/>
                <a:cs typeface="Calibri"/>
              </a:rPr>
              <a:t>KG_)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FROM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SPACEXTBL);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7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0" dirty="0"/>
              <a:t>2015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10" dirty="0"/>
              <a:t> </a:t>
            </a:r>
            <a:r>
              <a:rPr spc="-175" dirty="0"/>
              <a:t>Records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32</a:t>
            </a:fld>
            <a:endParaRPr spc="7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38200" y="1712086"/>
          <a:ext cx="10516869" cy="10972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9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8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1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6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6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month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T w="12700">
                      <a:solidFill>
                        <a:srgbClr val="4471C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3469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T w="12700">
                      <a:solidFill>
                        <a:srgbClr val="4471C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175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15" dirty="0">
                          <a:latin typeface="Calibri"/>
                          <a:cs typeface="Calibri"/>
                        </a:rPr>
                        <a:t>Booster_Version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T w="12700">
                      <a:solidFill>
                        <a:srgbClr val="4471C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7241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Launch_Site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T w="12700">
                      <a:solidFill>
                        <a:srgbClr val="4471C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7498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Landing_Outcome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T w="12700">
                      <a:solidFill>
                        <a:srgbClr val="4471C4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01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7346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2015-01-10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51752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2724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47498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(drone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6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04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469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2015-04-14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752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241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498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(drone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48969" y="3238880"/>
            <a:ext cx="10329545" cy="2619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Query:</a:t>
            </a:r>
            <a:endParaRPr sz="1800">
              <a:latin typeface="Calibri"/>
              <a:cs typeface="Calibri"/>
            </a:endParaRPr>
          </a:p>
          <a:p>
            <a:pPr marL="12700" marR="54991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%sql </a:t>
            </a:r>
            <a:r>
              <a:rPr sz="1800" b="1" spc="-10" dirty="0">
                <a:latin typeface="Calibri"/>
                <a:cs typeface="Calibri"/>
              </a:rPr>
              <a:t>SELECT </a:t>
            </a:r>
            <a:r>
              <a:rPr sz="1800" b="1" spc="-5" dirty="0">
                <a:latin typeface="Calibri"/>
                <a:cs typeface="Calibri"/>
              </a:rPr>
              <a:t>substr(Date,6,2) </a:t>
            </a:r>
            <a:r>
              <a:rPr sz="1800" b="1" dirty="0">
                <a:latin typeface="Calibri"/>
                <a:cs typeface="Calibri"/>
              </a:rPr>
              <a:t>AS </a:t>
            </a:r>
            <a:r>
              <a:rPr sz="1800" b="1" spc="-5" dirty="0">
                <a:latin typeface="Calibri"/>
                <a:cs typeface="Calibri"/>
              </a:rPr>
              <a:t>month, </a:t>
            </a:r>
            <a:r>
              <a:rPr sz="1800" b="1" spc="-15" dirty="0">
                <a:latin typeface="Calibri"/>
                <a:cs typeface="Calibri"/>
              </a:rPr>
              <a:t>DATE,BOOSTER_VERSION, </a:t>
            </a:r>
            <a:r>
              <a:rPr sz="1800" b="1" spc="-5" dirty="0">
                <a:latin typeface="Calibri"/>
                <a:cs typeface="Calibri"/>
              </a:rPr>
              <a:t>LAUNCH_SITE, [Landing_Outcome] </a:t>
            </a:r>
            <a:r>
              <a:rPr sz="1800" b="1" dirty="0">
                <a:latin typeface="Calibri"/>
                <a:cs typeface="Calibri"/>
              </a:rPr>
              <a:t>\ </a:t>
            </a:r>
            <a:r>
              <a:rPr sz="1800" b="1" spc="-39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FROM </a:t>
            </a:r>
            <a:r>
              <a:rPr sz="1800" b="1" spc="-20" dirty="0">
                <a:latin typeface="Calibri"/>
                <a:cs typeface="Calibri"/>
              </a:rPr>
              <a:t>SPACEXTBL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\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WHERE [Landing_Outcome]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10" dirty="0">
                <a:latin typeface="Calibri"/>
                <a:cs typeface="Calibri"/>
              </a:rPr>
              <a:t> 'Failure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(drone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ship)'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and </a:t>
            </a:r>
            <a:r>
              <a:rPr sz="1800" b="1" spc="-5" dirty="0">
                <a:latin typeface="Calibri"/>
                <a:cs typeface="Calibri"/>
              </a:rPr>
              <a:t>substr(Date,0,5)='2015’;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ts val="1914"/>
              </a:lnSpc>
            </a:pPr>
            <a:r>
              <a:rPr sz="1600" b="1" spc="-10" dirty="0">
                <a:latin typeface="Calibri"/>
                <a:cs typeface="Calibri"/>
              </a:rPr>
              <a:t>substr(Date,6,2)</a:t>
            </a:r>
            <a:r>
              <a:rPr sz="1600" b="1" spc="5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AS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month</a:t>
            </a:r>
            <a:r>
              <a:rPr sz="1600" b="1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Wingdings"/>
                <a:cs typeface="Wingdings"/>
              </a:rPr>
              <a:t></a:t>
            </a:r>
            <a:r>
              <a:rPr sz="1600" spc="-45" dirty="0"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This</a:t>
            </a:r>
            <a:r>
              <a:rPr sz="16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extracts</a:t>
            </a:r>
            <a:r>
              <a:rPr sz="16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substring </a:t>
            </a:r>
            <a:r>
              <a:rPr sz="1600" spc="-15" dirty="0">
                <a:solidFill>
                  <a:srgbClr val="374151"/>
                </a:solidFill>
                <a:latin typeface="Calibri"/>
                <a:cs typeface="Calibri"/>
              </a:rPr>
              <a:t>from</a:t>
            </a:r>
            <a:r>
              <a:rPr sz="16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"Date"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column</a:t>
            </a:r>
            <a:r>
              <a:rPr sz="16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starting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at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 the</a:t>
            </a:r>
            <a:r>
              <a:rPr sz="16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6th</a:t>
            </a:r>
            <a:r>
              <a:rPr sz="16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character</a:t>
            </a:r>
            <a:r>
              <a:rPr sz="16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taking 2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914"/>
              </a:lnSpc>
            </a:pP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characters.</a:t>
            </a:r>
            <a:r>
              <a:rPr sz="16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It</a:t>
            </a:r>
            <a:r>
              <a:rPr sz="16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is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used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374151"/>
                </a:solidFill>
                <a:latin typeface="Calibri"/>
                <a:cs typeface="Calibri"/>
              </a:rPr>
              <a:t>get</a:t>
            </a:r>
            <a:r>
              <a:rPr sz="16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month</a:t>
            </a:r>
            <a:r>
              <a:rPr sz="16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part</a:t>
            </a:r>
            <a:r>
              <a:rPr sz="16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16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date.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99700"/>
              </a:lnSpc>
              <a:spcBef>
                <a:spcPts val="15"/>
              </a:spcBef>
            </a:pPr>
            <a:r>
              <a:rPr sz="1600" b="1" spc="-10" dirty="0">
                <a:latin typeface="Calibri"/>
                <a:cs typeface="Calibri"/>
              </a:rPr>
              <a:t>substr(Date,0,5)</a:t>
            </a:r>
            <a:r>
              <a:rPr sz="1600" b="1" spc="60" dirty="0">
                <a:latin typeface="Calibri"/>
                <a:cs typeface="Calibri"/>
              </a:rPr>
              <a:t> </a:t>
            </a:r>
            <a:r>
              <a:rPr sz="1600" b="1" spc="-10" dirty="0">
                <a:latin typeface="Calibri"/>
                <a:cs typeface="Calibri"/>
              </a:rPr>
              <a:t>='2015’</a:t>
            </a:r>
            <a:r>
              <a:rPr sz="1600" b="1" spc="55" dirty="0">
                <a:latin typeface="Calibri"/>
                <a:cs typeface="Calibri"/>
              </a:rPr>
              <a:t> </a:t>
            </a:r>
            <a:r>
              <a:rPr sz="1600" spc="-5" dirty="0">
                <a:latin typeface="Wingdings"/>
                <a:cs typeface="Wingdings"/>
              </a:rPr>
              <a:t>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This </a:t>
            </a:r>
            <a:r>
              <a:rPr sz="1600" spc="-15" dirty="0">
                <a:solidFill>
                  <a:srgbClr val="374151"/>
                </a:solidFill>
                <a:latin typeface="Calibri"/>
                <a:cs typeface="Calibri"/>
              </a:rPr>
              <a:t>extracts</a:t>
            </a:r>
            <a:r>
              <a:rPr sz="16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a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substring</a:t>
            </a:r>
            <a:r>
              <a:rPr sz="16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374151"/>
                </a:solidFill>
                <a:latin typeface="Calibri"/>
                <a:cs typeface="Calibri"/>
              </a:rPr>
              <a:t>from</a:t>
            </a:r>
            <a:r>
              <a:rPr sz="1600" spc="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"Date"</a:t>
            </a:r>
            <a:r>
              <a:rPr sz="16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column</a:t>
            </a:r>
            <a:r>
              <a:rPr sz="16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starting</a:t>
            </a:r>
            <a:r>
              <a:rPr sz="16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at</a:t>
            </a:r>
            <a:r>
              <a:rPr sz="16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0th</a:t>
            </a:r>
            <a:r>
              <a:rPr sz="16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character</a:t>
            </a:r>
            <a:r>
              <a:rPr sz="16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(the</a:t>
            </a:r>
            <a:r>
              <a:rPr sz="16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beginning)</a:t>
            </a:r>
            <a:r>
              <a:rPr sz="16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and </a:t>
            </a:r>
            <a:r>
              <a:rPr sz="1600" spc="-3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taking 5</a:t>
            </a:r>
            <a:r>
              <a:rPr sz="16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characters.</a:t>
            </a:r>
            <a:r>
              <a:rPr sz="16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It is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 used</a:t>
            </a:r>
            <a:r>
              <a:rPr sz="16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6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374151"/>
                </a:solidFill>
                <a:latin typeface="Calibri"/>
                <a:cs typeface="Calibri"/>
              </a:rPr>
              <a:t>compare</a:t>
            </a:r>
            <a:r>
              <a:rPr sz="1600" spc="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374151"/>
                </a:solidFill>
                <a:latin typeface="Calibri"/>
                <a:cs typeface="Calibri"/>
              </a:rPr>
              <a:t>first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 5</a:t>
            </a:r>
            <a:r>
              <a:rPr sz="16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374151"/>
                </a:solidFill>
                <a:latin typeface="Calibri"/>
                <a:cs typeface="Calibri"/>
              </a:rPr>
              <a:t>characters</a:t>
            </a:r>
            <a:r>
              <a:rPr sz="1600" spc="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16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6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date</a:t>
            </a:r>
            <a:r>
              <a:rPr sz="16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6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check</a:t>
            </a:r>
            <a:r>
              <a:rPr sz="16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if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they</a:t>
            </a:r>
            <a:r>
              <a:rPr sz="16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374151"/>
                </a:solidFill>
                <a:latin typeface="Calibri"/>
                <a:cs typeface="Calibri"/>
              </a:rPr>
              <a:t>are</a:t>
            </a:r>
            <a:r>
              <a:rPr sz="1600" spc="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equal</a:t>
            </a:r>
            <a:r>
              <a:rPr sz="16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6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'2015'.</a:t>
            </a:r>
            <a:r>
              <a:rPr sz="1600" spc="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This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74151"/>
                </a:solidFill>
                <a:latin typeface="Calibri"/>
                <a:cs typeface="Calibri"/>
              </a:rPr>
              <a:t>condition </a:t>
            </a:r>
            <a:r>
              <a:rPr sz="16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filters</a:t>
            </a:r>
            <a:r>
              <a:rPr sz="16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results</a:t>
            </a:r>
            <a:r>
              <a:rPr sz="16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16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include</a:t>
            </a:r>
            <a:r>
              <a:rPr sz="16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only</a:t>
            </a:r>
            <a:r>
              <a:rPr sz="16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those</a:t>
            </a:r>
            <a:r>
              <a:rPr sz="16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374151"/>
                </a:solidFill>
                <a:latin typeface="Calibri"/>
                <a:cs typeface="Calibri"/>
              </a:rPr>
              <a:t>records</a:t>
            </a:r>
            <a:r>
              <a:rPr sz="1600" spc="5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where</a:t>
            </a:r>
            <a:r>
              <a:rPr sz="1600" spc="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year</a:t>
            </a:r>
            <a:r>
              <a:rPr sz="16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16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374151"/>
                </a:solidFill>
                <a:latin typeface="Calibri"/>
                <a:cs typeface="Calibri"/>
              </a:rPr>
              <a:t>"Date" column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 is</a:t>
            </a:r>
            <a:r>
              <a:rPr sz="16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600" spc="-30" dirty="0">
                <a:solidFill>
                  <a:srgbClr val="374151"/>
                </a:solidFill>
                <a:latin typeface="Calibri"/>
                <a:cs typeface="Calibri"/>
              </a:rPr>
              <a:t>'2015’.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920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85" dirty="0"/>
              <a:t>Rank</a:t>
            </a:r>
            <a:r>
              <a:rPr sz="2800" spc="114" dirty="0"/>
              <a:t> </a:t>
            </a:r>
            <a:r>
              <a:rPr sz="2800" spc="-60" dirty="0"/>
              <a:t>Landing</a:t>
            </a:r>
            <a:r>
              <a:rPr sz="2800" spc="125" dirty="0"/>
              <a:t> </a:t>
            </a:r>
            <a:r>
              <a:rPr sz="2800" spc="-110" dirty="0"/>
              <a:t>Outcomes</a:t>
            </a:r>
            <a:r>
              <a:rPr sz="2800" spc="114" dirty="0"/>
              <a:t> </a:t>
            </a:r>
            <a:r>
              <a:rPr sz="2800" spc="-100" dirty="0"/>
              <a:t>Between</a:t>
            </a:r>
            <a:r>
              <a:rPr sz="2800" spc="95" dirty="0"/>
              <a:t> </a:t>
            </a:r>
            <a:r>
              <a:rPr sz="2800" spc="105" dirty="0"/>
              <a:t>2010-06-04</a:t>
            </a:r>
            <a:r>
              <a:rPr sz="2800" spc="80" dirty="0"/>
              <a:t> </a:t>
            </a:r>
            <a:r>
              <a:rPr sz="2800" spc="-85" dirty="0"/>
              <a:t>and</a:t>
            </a:r>
            <a:r>
              <a:rPr sz="2800" spc="10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38200" y="1697354"/>
          <a:ext cx="10516235" cy="3291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5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71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Landing_Outcome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T w="12700">
                      <a:solidFill>
                        <a:srgbClr val="4471C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57416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count_outcomes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T w="12700">
                      <a:solidFill>
                        <a:srgbClr val="4471C4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157416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0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(drone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157416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91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(drone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157416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(ground 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157416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Controlled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157416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0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Uncontrolled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157416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84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157416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16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Precluded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7416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916939" y="5245734"/>
            <a:ext cx="777557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Query: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%sql</a:t>
            </a:r>
            <a:r>
              <a:rPr sz="1800" b="1" spc="-10" dirty="0">
                <a:latin typeface="Calibri"/>
                <a:cs typeface="Calibri"/>
              </a:rPr>
              <a:t> SELECT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Landing_Outcome, </a:t>
            </a:r>
            <a:r>
              <a:rPr sz="1800" b="1" spc="-10" dirty="0">
                <a:latin typeface="Calibri"/>
                <a:cs typeface="Calibri"/>
              </a:rPr>
              <a:t>COUNT(*)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as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count_outcomes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FROM</a:t>
            </a:r>
            <a:r>
              <a:rPr sz="1800" b="1" spc="-20" dirty="0">
                <a:latin typeface="Calibri"/>
                <a:cs typeface="Calibri"/>
              </a:rPr>
              <a:t> SPACEXTBL</a:t>
            </a:r>
            <a:r>
              <a:rPr sz="1800" b="1" dirty="0">
                <a:latin typeface="Calibri"/>
                <a:cs typeface="Calibri"/>
              </a:rPr>
              <a:t> \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Calibri"/>
                <a:cs typeface="Calibri"/>
              </a:rPr>
              <a:t>WHERE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45" dirty="0">
                <a:latin typeface="Calibri"/>
                <a:cs typeface="Calibri"/>
              </a:rPr>
              <a:t>DATE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between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'2010-06-04'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and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'2017-03-20'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\</a:t>
            </a:r>
            <a:endParaRPr sz="1800">
              <a:latin typeface="Calibri"/>
              <a:cs typeface="Calibri"/>
            </a:endParaRPr>
          </a:p>
          <a:p>
            <a:pPr marL="12700" marR="456057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GROUP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BY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Landing_Outcome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\ 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ORDER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BY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count_outcomes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DESC;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25450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70" dirty="0"/>
              <a:t> </a:t>
            </a:r>
            <a:r>
              <a:rPr spc="-150"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3791"/>
            <a:ext cx="10613136" cy="48432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4034" y="6363120"/>
            <a:ext cx="8092440" cy="289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  <a:tabLst>
                <a:tab pos="240665" algn="l"/>
              </a:tabLst>
            </a:pPr>
            <a:r>
              <a:rPr sz="1800" dirty="0">
                <a:latin typeface="Arial MT"/>
                <a:cs typeface="Arial MT"/>
              </a:rPr>
              <a:t>•	</a:t>
            </a:r>
            <a:r>
              <a:rPr sz="1800" dirty="0">
                <a:latin typeface="Calibri"/>
                <a:cs typeface="Calibri"/>
              </a:rPr>
              <a:t>All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seashore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area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plannings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successful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1073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25" dirty="0"/>
              <a:t> </a:t>
            </a:r>
            <a:r>
              <a:rPr spc="-145" dirty="0"/>
              <a:t>Outcomes</a:t>
            </a:r>
            <a:r>
              <a:rPr spc="135" dirty="0"/>
              <a:t> </a:t>
            </a:r>
            <a:r>
              <a:rPr spc="-70" dirty="0"/>
              <a:t>by</a:t>
            </a:r>
            <a:r>
              <a:rPr spc="13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624583"/>
            <a:ext cx="6588252" cy="40065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31048" y="1642109"/>
            <a:ext cx="3799204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4826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Showing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marker</a:t>
            </a:r>
            <a:r>
              <a:rPr sz="1800" spc="-15" dirty="0">
                <a:latin typeface="Calibri"/>
                <a:cs typeface="Calibri"/>
              </a:rPr>
              <a:t> clusters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CCAFS </a:t>
            </a:r>
            <a:r>
              <a:rPr sz="1800" spc="-5" dirty="0">
                <a:latin typeface="Calibri"/>
                <a:cs typeface="Calibri"/>
              </a:rPr>
              <a:t>SLC-20, it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could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 observed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site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3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7.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750">
              <a:latin typeface="Calibri"/>
              <a:cs typeface="Calibri"/>
            </a:endParaRPr>
          </a:p>
          <a:p>
            <a:pPr marL="241300" marR="508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Calibri"/>
                <a:cs typeface="Calibri"/>
              </a:rPr>
              <a:t>Another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site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could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analysed</a:t>
            </a:r>
            <a:r>
              <a:rPr sz="1800" spc="-15" dirty="0">
                <a:latin typeface="Calibri"/>
                <a:cs typeface="Calibri"/>
              </a:rPr>
              <a:t> for</a:t>
            </a:r>
            <a:r>
              <a:rPr sz="1800" dirty="0">
                <a:latin typeface="Calibri"/>
                <a:cs typeface="Calibri"/>
              </a:rPr>
              <a:t> 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outcome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through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click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centre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site,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e.g.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26.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36</a:t>
            </a:fld>
            <a:endParaRPr spc="7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6253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Distance</a:t>
            </a:r>
            <a:r>
              <a:rPr spc="145" dirty="0"/>
              <a:t> </a:t>
            </a:r>
            <a:r>
              <a:rPr spc="70" dirty="0"/>
              <a:t>to</a:t>
            </a:r>
            <a:r>
              <a:rPr spc="120" dirty="0"/>
              <a:t> </a:t>
            </a:r>
            <a:r>
              <a:rPr spc="-90" dirty="0"/>
              <a:t>Proximities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2093976"/>
            <a:ext cx="8365235" cy="32567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8969" y="5617261"/>
            <a:ext cx="9827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latin typeface="Calibri"/>
                <a:cs typeface="Calibri"/>
              </a:rPr>
              <a:t>It is </a:t>
            </a:r>
            <a:r>
              <a:rPr sz="1800" spc="-5" dirty="0">
                <a:latin typeface="Calibri"/>
                <a:cs typeface="Calibri"/>
              </a:rPr>
              <a:t>built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very</a:t>
            </a:r>
            <a:r>
              <a:rPr sz="1800" dirty="0">
                <a:latin typeface="Calibri"/>
                <a:cs typeface="Calibri"/>
              </a:rPr>
              <a:t> near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coastline,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away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0" dirty="0">
                <a:latin typeface="Calibri"/>
                <a:cs typeface="Calibri"/>
              </a:rPr>
              <a:t>city,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highway,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railway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8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ensure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safety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citizens,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avoid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causing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further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damage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unsuccessful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37</a:t>
            </a:fld>
            <a:endParaRPr spc="70" dirty="0"/>
          </a:p>
        </p:txBody>
      </p:sp>
      <p:sp>
        <p:nvSpPr>
          <p:cNvPr id="5" name="object 5"/>
          <p:cNvSpPr txBox="1"/>
          <p:nvPr/>
        </p:nvSpPr>
        <p:spPr>
          <a:xfrm>
            <a:off x="848969" y="1524761"/>
            <a:ext cx="220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Example: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CCAFS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SLC-20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2331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Total</a:t>
            </a:r>
            <a:r>
              <a:rPr spc="114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75" dirty="0"/>
              <a:t>Launches</a:t>
            </a:r>
            <a:r>
              <a:rPr spc="145" dirty="0"/>
              <a:t> </a:t>
            </a:r>
            <a:r>
              <a:rPr spc="-70" dirty="0"/>
              <a:t>by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03247"/>
            <a:ext cx="12191999" cy="36515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8969" y="5617261"/>
            <a:ext cx="4471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comparing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total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launches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site,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8969" y="5891580"/>
            <a:ext cx="4789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b="1" spc="-5" dirty="0">
                <a:latin typeface="Calibri"/>
                <a:cs typeface="Calibri"/>
              </a:rPr>
              <a:t>KSC </a:t>
            </a:r>
            <a:r>
              <a:rPr sz="1800" b="1" spc="-10" dirty="0">
                <a:latin typeface="Calibri"/>
                <a:cs typeface="Calibri"/>
              </a:rPr>
              <a:t>LC-39A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has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highest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success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rate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(41.2%)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b="1" spc="-10" dirty="0">
                <a:latin typeface="Calibri"/>
                <a:cs typeface="Calibri"/>
              </a:rPr>
              <a:t>CCAFS</a:t>
            </a:r>
            <a:r>
              <a:rPr sz="1800" b="1" spc="-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LC-40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has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the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lowest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success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rate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(14.4%)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6881" y="417652"/>
            <a:ext cx="2446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Introd</a:t>
            </a:r>
            <a:r>
              <a:rPr spc="-45" dirty="0"/>
              <a:t>u</a:t>
            </a:r>
            <a:r>
              <a:rPr spc="-30" dirty="0"/>
              <a:t>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Project</a:t>
            </a:r>
            <a:r>
              <a:rPr spc="25" dirty="0"/>
              <a:t> </a:t>
            </a:r>
            <a:r>
              <a:rPr spc="-30" dirty="0"/>
              <a:t>background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/>
          </a:p>
          <a:p>
            <a:pPr marL="12700" marR="5080">
              <a:lnSpc>
                <a:spcPct val="90000"/>
              </a:lnSpc>
            </a:pPr>
            <a:r>
              <a:rPr b="1" u="none" dirty="0">
                <a:solidFill>
                  <a:srgbClr val="374151"/>
                </a:solidFill>
                <a:latin typeface="Calibri"/>
                <a:cs typeface="Calibri"/>
              </a:rPr>
              <a:t>SpaceX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,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founded 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by Elon 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Musk in 2002, 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is 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a </a:t>
            </a:r>
            <a:r>
              <a:rPr u="none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California-based</a:t>
            </a:r>
            <a:r>
              <a:rPr u="none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aerospace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company</a:t>
            </a:r>
            <a:r>
              <a:rPr u="none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focused</a:t>
            </a:r>
            <a:r>
              <a:rPr u="none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on 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b="1" u="none" spc="-10" dirty="0">
                <a:solidFill>
                  <a:srgbClr val="374151"/>
                </a:solidFill>
                <a:latin typeface="Calibri"/>
                <a:cs typeface="Calibri"/>
              </a:rPr>
              <a:t>reducing </a:t>
            </a:r>
            <a:r>
              <a:rPr b="1" u="none" dirty="0">
                <a:solidFill>
                  <a:srgbClr val="374151"/>
                </a:solidFill>
                <a:latin typeface="Calibri"/>
                <a:cs typeface="Calibri"/>
              </a:rPr>
              <a:t>space </a:t>
            </a:r>
            <a:r>
              <a:rPr b="1" u="none" spc="-10" dirty="0">
                <a:solidFill>
                  <a:srgbClr val="374151"/>
                </a:solidFill>
                <a:latin typeface="Calibri"/>
                <a:cs typeface="Calibri"/>
              </a:rPr>
              <a:t>transportation costs </a:t>
            </a:r>
            <a:r>
              <a:rPr b="1" u="none" dirty="0">
                <a:solidFill>
                  <a:srgbClr val="374151"/>
                </a:solidFill>
                <a:latin typeface="Calibri"/>
                <a:cs typeface="Calibri"/>
              </a:rPr>
              <a:t>and </a:t>
            </a:r>
            <a:r>
              <a:rPr b="1" u="none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b="1" u="none" spc="-5" dirty="0">
                <a:solidFill>
                  <a:srgbClr val="374151"/>
                </a:solidFill>
                <a:latin typeface="Calibri"/>
                <a:cs typeface="Calibri"/>
              </a:rPr>
              <a:t>advancing </a:t>
            </a:r>
            <a:r>
              <a:rPr b="1" u="none" dirty="0">
                <a:solidFill>
                  <a:srgbClr val="374151"/>
                </a:solidFill>
                <a:latin typeface="Calibri"/>
                <a:cs typeface="Calibri"/>
              </a:rPr>
              <a:t>space </a:t>
            </a:r>
            <a:r>
              <a:rPr b="1" u="none" spc="-15" dirty="0">
                <a:solidFill>
                  <a:srgbClr val="374151"/>
                </a:solidFill>
                <a:latin typeface="Calibri"/>
                <a:cs typeface="Calibri"/>
              </a:rPr>
              <a:t>exploration</a:t>
            </a:r>
            <a:r>
              <a:rPr u="none" spc="-15" dirty="0">
                <a:solidFill>
                  <a:srgbClr val="374151"/>
                </a:solidFill>
                <a:latin typeface="Calibri"/>
                <a:cs typeface="Calibri"/>
              </a:rPr>
              <a:t>. 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Notable 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achievements include</a:t>
            </a:r>
            <a:r>
              <a:rPr u="none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operating</a:t>
            </a:r>
            <a:r>
              <a:rPr u="none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5" dirty="0">
                <a:solidFill>
                  <a:srgbClr val="374151"/>
                </a:solidFill>
                <a:latin typeface="Calibri"/>
                <a:cs typeface="Calibri"/>
              </a:rPr>
              <a:t>Falcon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9</a:t>
            </a:r>
            <a:r>
              <a:rPr u="none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and </a:t>
            </a:r>
            <a:r>
              <a:rPr u="none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5" dirty="0">
                <a:solidFill>
                  <a:srgbClr val="374151"/>
                </a:solidFill>
                <a:latin typeface="Calibri"/>
                <a:cs typeface="Calibri"/>
              </a:rPr>
              <a:t>Falcon</a:t>
            </a:r>
            <a:r>
              <a:rPr u="none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Heavy </a:t>
            </a:r>
            <a:r>
              <a:rPr u="none" spc="-15" dirty="0">
                <a:solidFill>
                  <a:srgbClr val="374151"/>
                </a:solidFill>
                <a:latin typeface="Calibri"/>
                <a:cs typeface="Calibri"/>
              </a:rPr>
              <a:t>rockets,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5" dirty="0">
                <a:solidFill>
                  <a:srgbClr val="374151"/>
                </a:solidFill>
                <a:latin typeface="Calibri"/>
                <a:cs typeface="Calibri"/>
              </a:rPr>
              <a:t>Dragon</a:t>
            </a:r>
            <a:r>
              <a:rPr u="none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and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Starship 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spacecraft,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 and</a:t>
            </a:r>
            <a:r>
              <a:rPr u="none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creating</a:t>
            </a:r>
            <a:r>
              <a:rPr u="none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the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largest-ever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satellite </a:t>
            </a:r>
            <a:r>
              <a:rPr u="none" spc="-39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constellation</a:t>
            </a:r>
            <a:r>
              <a:rPr u="none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called</a:t>
            </a:r>
            <a:r>
              <a:rPr u="none" spc="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Starlink.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Calibri"/>
              <a:cs typeface="Calibri"/>
            </a:endParaRPr>
          </a:p>
          <a:p>
            <a:pPr marL="12700" marR="156845">
              <a:lnSpc>
                <a:spcPct val="90000"/>
              </a:lnSpc>
              <a:spcBef>
                <a:spcPts val="5"/>
              </a:spcBef>
            </a:pP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SpaceX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has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pioneered</a:t>
            </a:r>
            <a:r>
              <a:rPr u="none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various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 milestones,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such </a:t>
            </a:r>
            <a:r>
              <a:rPr u="none" spc="-3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as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5" dirty="0">
                <a:solidFill>
                  <a:srgbClr val="374151"/>
                </a:solidFill>
                <a:latin typeface="Calibri"/>
                <a:cs typeface="Calibri"/>
              </a:rPr>
              <a:t>first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5" dirty="0">
                <a:solidFill>
                  <a:srgbClr val="374151"/>
                </a:solidFill>
                <a:latin typeface="Calibri"/>
                <a:cs typeface="Calibri"/>
              </a:rPr>
              <a:t>private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 liquid-propellant</a:t>
            </a:r>
            <a:r>
              <a:rPr u="none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20" dirty="0">
                <a:solidFill>
                  <a:srgbClr val="374151"/>
                </a:solidFill>
                <a:latin typeface="Calibri"/>
                <a:cs typeface="Calibri"/>
              </a:rPr>
              <a:t>rocket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to 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reach</a:t>
            </a:r>
            <a:r>
              <a:rPr u="none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orbit,</a:t>
            </a:r>
            <a:r>
              <a:rPr u="none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launching,</a:t>
            </a:r>
            <a:r>
              <a:rPr u="none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orbiting,</a:t>
            </a:r>
            <a:r>
              <a:rPr u="none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and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recovering </a:t>
            </a:r>
            <a:r>
              <a:rPr u="none" spc="-39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spacecraft,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 sending</a:t>
            </a:r>
            <a:r>
              <a:rPr u="none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a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spacecraft</a:t>
            </a:r>
            <a:r>
              <a:rPr u="none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to 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the </a:t>
            </a:r>
            <a:r>
              <a:rPr u="none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International</a:t>
            </a:r>
            <a:r>
              <a:rPr u="none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Space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Station,</a:t>
            </a:r>
            <a:r>
              <a:rPr u="none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u="none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achieving 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vertical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propulsive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 landings 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and</a:t>
            </a:r>
            <a:r>
              <a:rPr u="none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reusability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5" dirty="0">
                <a:solidFill>
                  <a:srgbClr val="374151"/>
                </a:solidFill>
                <a:latin typeface="Calibri"/>
                <a:cs typeface="Calibri"/>
              </a:rPr>
              <a:t>of 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0" dirty="0">
                <a:solidFill>
                  <a:srgbClr val="374151"/>
                </a:solidFill>
                <a:latin typeface="Calibri"/>
                <a:cs typeface="Calibri"/>
              </a:rPr>
              <a:t>orbital</a:t>
            </a:r>
            <a:r>
              <a:rPr u="none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20" dirty="0">
                <a:solidFill>
                  <a:srgbClr val="374151"/>
                </a:solidFill>
                <a:latin typeface="Calibri"/>
                <a:cs typeface="Calibri"/>
              </a:rPr>
              <a:t>rocket</a:t>
            </a:r>
            <a:r>
              <a:rPr u="none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u="none" spc="-15" dirty="0">
                <a:solidFill>
                  <a:srgbClr val="374151"/>
                </a:solidFill>
                <a:latin typeface="Calibri"/>
                <a:cs typeface="Calibri"/>
              </a:rPr>
              <a:t>boosters.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172580" y="1525015"/>
            <a:ext cx="4521835" cy="490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</a:rPr>
              <a:t>Problems</a:t>
            </a:r>
            <a:r>
              <a:rPr sz="1800" u="heavy" spc="-2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-1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</a:rPr>
              <a:t>statement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Calibri"/>
              <a:cs typeface="Calibri"/>
            </a:endParaRPr>
          </a:p>
          <a:p>
            <a:pPr marL="241300" marR="118110" indent="-228600">
              <a:lnSpc>
                <a:spcPct val="8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this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capstone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project,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our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objective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is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to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374151"/>
                </a:solidFill>
                <a:latin typeface="Calibri"/>
                <a:cs typeface="Calibri"/>
              </a:rPr>
              <a:t>forecast</a:t>
            </a:r>
            <a:r>
              <a:rPr sz="1800" b="1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b="1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successful</a:t>
            </a:r>
            <a:r>
              <a:rPr sz="1800" b="1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landing</a:t>
            </a:r>
            <a:r>
              <a:rPr sz="1800" b="1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of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b="1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Falcon </a:t>
            </a:r>
            <a:r>
              <a:rPr sz="1800" b="1" spc="-39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9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374151"/>
                </a:solidFill>
                <a:latin typeface="Calibri"/>
                <a:cs typeface="Calibri"/>
              </a:rPr>
              <a:t>first</a:t>
            </a:r>
            <a:r>
              <a:rPr sz="1800" b="1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stage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74151"/>
              </a:buClr>
              <a:buFont typeface="Arial MT"/>
              <a:buChar char="•"/>
            </a:pPr>
            <a:endParaRPr sz="1400">
              <a:latin typeface="Calibri"/>
              <a:cs typeface="Calibri"/>
            </a:endParaRPr>
          </a:p>
          <a:p>
            <a:pPr marL="241300" marR="67945" indent="-228600">
              <a:lnSpc>
                <a:spcPct val="8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SpaceX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promotes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its 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Falcon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9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rocket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launches </a:t>
            </a:r>
            <a:r>
              <a:rPr sz="1800" spc="-39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on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its official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platform,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pricing</a:t>
            </a:r>
            <a:r>
              <a:rPr sz="18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them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at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62 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million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dollars,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significantly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lower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than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other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providers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whose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costs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can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go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up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to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165 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million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dollars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per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launch.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74151"/>
              </a:buClr>
              <a:buFont typeface="Arial MT"/>
              <a:buChar char="•"/>
            </a:pPr>
            <a:endParaRPr sz="1400">
              <a:latin typeface="Calibri"/>
              <a:cs typeface="Calibri"/>
            </a:endParaRPr>
          </a:p>
          <a:p>
            <a:pPr marL="241300" marR="144145" indent="-228600" algn="just">
              <a:lnSpc>
                <a:spcPct val="801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The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substantial</a:t>
            </a:r>
            <a:r>
              <a:rPr sz="1800" b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savings</a:t>
            </a:r>
            <a:r>
              <a:rPr sz="1800" b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SpaceX</a:t>
            </a:r>
            <a:r>
              <a:rPr sz="1800" b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achieves</a:t>
            </a:r>
            <a:r>
              <a:rPr sz="1800" b="1" spc="-4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are </a:t>
            </a:r>
            <a:r>
              <a:rPr sz="1800" b="1" spc="-39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largely attributed to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the ability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to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reuse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the </a:t>
            </a:r>
            <a:r>
              <a:rPr sz="1800" b="1" spc="-39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374151"/>
                </a:solidFill>
                <a:latin typeface="Calibri"/>
                <a:cs typeface="Calibri"/>
              </a:rPr>
              <a:t>first</a:t>
            </a:r>
            <a:r>
              <a:rPr sz="1800" b="1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stage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74151"/>
              </a:buClr>
              <a:buFont typeface="Arial MT"/>
              <a:buChar char="•"/>
            </a:pPr>
            <a:endParaRPr sz="1400">
              <a:latin typeface="Calibri"/>
              <a:cs typeface="Calibri"/>
            </a:endParaRPr>
          </a:p>
          <a:p>
            <a:pPr marL="241300" marR="5080" indent="-228600">
              <a:lnSpc>
                <a:spcPct val="8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By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accurately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predicting</a:t>
            </a:r>
            <a:r>
              <a:rPr sz="18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first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stage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landing </a:t>
            </a:r>
            <a:r>
              <a:rPr sz="1800" spc="-39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outcome,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we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can</a:t>
            </a:r>
            <a:r>
              <a:rPr sz="18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effectively</a:t>
            </a:r>
            <a:r>
              <a:rPr sz="1800" b="1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estimate</a:t>
            </a:r>
            <a:r>
              <a:rPr sz="1800" b="1" spc="-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374151"/>
                </a:solidFill>
                <a:latin typeface="Calibri"/>
                <a:cs typeface="Calibri"/>
              </a:rPr>
              <a:t>the </a:t>
            </a:r>
            <a:r>
              <a:rPr sz="1800" b="1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374151"/>
                </a:solidFill>
                <a:latin typeface="Calibri"/>
                <a:cs typeface="Calibri"/>
              </a:rPr>
              <a:t>overall </a:t>
            </a:r>
            <a:r>
              <a:rPr sz="1800" b="1" spc="-5" dirty="0">
                <a:solidFill>
                  <a:srgbClr val="374151"/>
                </a:solidFill>
                <a:latin typeface="Calibri"/>
                <a:cs typeface="Calibri"/>
              </a:rPr>
              <a:t>launch cost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. This insight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becomes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crucial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for</a:t>
            </a:r>
            <a:r>
              <a:rPr sz="18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other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companies</a:t>
            </a:r>
            <a:r>
              <a:rPr sz="18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considering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bidding</a:t>
            </a:r>
            <a:r>
              <a:rPr sz="18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against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 SpaceX</a:t>
            </a:r>
            <a:r>
              <a:rPr sz="1800" spc="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374151"/>
                </a:solidFill>
                <a:latin typeface="Calibri"/>
                <a:cs typeface="Calibri"/>
              </a:rPr>
              <a:t>for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a </a:t>
            </a:r>
            <a:r>
              <a:rPr sz="1800" spc="-20" dirty="0">
                <a:solidFill>
                  <a:srgbClr val="374151"/>
                </a:solidFill>
                <a:latin typeface="Calibri"/>
                <a:cs typeface="Calibri"/>
              </a:rPr>
              <a:t>rocket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374151"/>
                </a:solidFill>
                <a:latin typeface="Calibri"/>
                <a:cs typeface="Calibri"/>
              </a:rPr>
              <a:t>launch </a:t>
            </a:r>
            <a:r>
              <a:rPr sz="18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74151"/>
                </a:solidFill>
                <a:latin typeface="Calibri"/>
                <a:cs typeface="Calibri"/>
              </a:rPr>
              <a:t>contract.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40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82200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5" dirty="0"/>
              <a:t>Lau</a:t>
            </a:r>
            <a:r>
              <a:rPr spc="-170" dirty="0"/>
              <a:t>n</a:t>
            </a:r>
            <a:r>
              <a:rPr spc="-165" dirty="0"/>
              <a:t>ch</a:t>
            </a:r>
            <a:r>
              <a:rPr spc="145" dirty="0"/>
              <a:t> </a:t>
            </a:r>
            <a:r>
              <a:rPr spc="-330" dirty="0"/>
              <a:t>S</a:t>
            </a:r>
            <a:r>
              <a:rPr spc="-290" dirty="0"/>
              <a:t>u</a:t>
            </a:r>
            <a:r>
              <a:rPr spc="-229" dirty="0"/>
              <a:t>ccess</a:t>
            </a:r>
            <a:r>
              <a:rPr spc="170" dirty="0"/>
              <a:t> </a:t>
            </a:r>
            <a:r>
              <a:rPr spc="-130" dirty="0"/>
              <a:t>Analysis</a:t>
            </a:r>
            <a:r>
              <a:rPr spc="140" dirty="0"/>
              <a:t> </a:t>
            </a:r>
            <a:r>
              <a:rPr spc="10" dirty="0"/>
              <a:t>for</a:t>
            </a:r>
            <a:r>
              <a:rPr spc="140" dirty="0"/>
              <a:t> </a:t>
            </a:r>
            <a:r>
              <a:rPr spc="-455" dirty="0"/>
              <a:t>KS</a:t>
            </a:r>
            <a:r>
              <a:rPr spc="-484" dirty="0"/>
              <a:t>C</a:t>
            </a:r>
            <a:r>
              <a:rPr spc="150" dirty="0"/>
              <a:t> </a:t>
            </a:r>
            <a:r>
              <a:rPr spc="-350" dirty="0"/>
              <a:t>LC</a:t>
            </a:r>
            <a:r>
              <a:rPr dirty="0"/>
              <a:t>-</a:t>
            </a:r>
            <a:r>
              <a:rPr spc="55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03247"/>
            <a:ext cx="12191999" cy="36515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8969" y="5617261"/>
            <a:ext cx="41230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total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KSC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LC-39A,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8969" y="5891580"/>
            <a:ext cx="3192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b="1" spc="-5" dirty="0">
                <a:latin typeface="Calibri"/>
                <a:cs typeface="Calibri"/>
              </a:rPr>
              <a:t>The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success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25" dirty="0">
                <a:latin typeface="Calibri"/>
                <a:cs typeface="Calibri"/>
              </a:rPr>
              <a:t>rate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reaches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76.9%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9009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Payload</a:t>
            </a:r>
            <a:r>
              <a:rPr spc="125" dirty="0"/>
              <a:t> </a:t>
            </a:r>
            <a:r>
              <a:rPr spc="-180" dirty="0"/>
              <a:t>vs</a:t>
            </a:r>
            <a:r>
              <a:rPr spc="120" dirty="0"/>
              <a:t> </a:t>
            </a:r>
            <a:r>
              <a:rPr spc="-250" dirty="0"/>
              <a:t>Success</a:t>
            </a:r>
            <a:r>
              <a:rPr spc="150" dirty="0"/>
              <a:t> </a:t>
            </a:r>
            <a:r>
              <a:rPr spc="-215" dirty="0"/>
              <a:t>Rate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03247"/>
            <a:ext cx="12191999" cy="36515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3569" y="5617261"/>
            <a:ext cx="105816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66065" algn="l"/>
                <a:tab pos="266700" algn="l"/>
              </a:tabLst>
            </a:pPr>
            <a:r>
              <a:rPr sz="1800" dirty="0">
                <a:latin typeface="Calibri"/>
                <a:cs typeface="Calibri"/>
              </a:rPr>
              <a:t>In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graph,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5" dirty="0">
                <a:latin typeface="Calibri"/>
                <a:cs typeface="Calibri"/>
              </a:rPr>
              <a:t> success,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0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endParaRPr sz="1800">
              <a:latin typeface="Calibri"/>
              <a:cs typeface="Calibri"/>
            </a:endParaRPr>
          </a:p>
          <a:p>
            <a:pPr marL="266700" indent="-228600">
              <a:lnSpc>
                <a:spcPct val="100000"/>
              </a:lnSpc>
              <a:buFont typeface="Arial MT"/>
              <a:buChar char="•"/>
              <a:tabLst>
                <a:tab pos="266065" algn="l"/>
                <a:tab pos="266700" algn="l"/>
              </a:tabLst>
            </a:pPr>
            <a:r>
              <a:rPr sz="1800" b="1" dirty="0">
                <a:latin typeface="Calibri"/>
                <a:cs typeface="Calibri"/>
              </a:rPr>
              <a:t>In</a:t>
            </a:r>
            <a:r>
              <a:rPr sz="1800" b="1" spc="-5" dirty="0">
                <a:latin typeface="Calibri"/>
                <a:cs typeface="Calibri"/>
              </a:rPr>
              <a:t> successful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launches,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payload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mass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normally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2000kg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6000kg</a:t>
            </a:r>
            <a:endParaRPr sz="1800">
              <a:latin typeface="Calibri"/>
              <a:cs typeface="Calibri"/>
            </a:endParaRPr>
          </a:p>
          <a:p>
            <a:pPr marL="266700" indent="-228600">
              <a:lnSpc>
                <a:spcPct val="100000"/>
              </a:lnSpc>
              <a:buFont typeface="Arial MT"/>
              <a:buChar char="•"/>
              <a:tabLst>
                <a:tab pos="266065" algn="l"/>
                <a:tab pos="266700" algn="l"/>
              </a:tabLst>
            </a:pPr>
            <a:r>
              <a:rPr sz="1800" b="1" dirty="0">
                <a:latin typeface="Calibri"/>
                <a:cs typeface="Calibri"/>
              </a:rPr>
              <a:t>In</a:t>
            </a:r>
            <a:r>
              <a:rPr sz="1800" b="1" spc="-5" dirty="0">
                <a:latin typeface="Calibri"/>
                <a:cs typeface="Calibri"/>
              </a:rPr>
              <a:t> successful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launches,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Booster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highest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prevalence,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dirty="0">
                <a:latin typeface="Calibri"/>
                <a:cs typeface="Calibri"/>
              </a:rPr>
              <a:t> is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highest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2400" spc="97" baseline="29513" dirty="0">
                <a:solidFill>
                  <a:srgbClr val="1C7CDB"/>
                </a:solidFill>
                <a:latin typeface="Microsoft Sans Serif"/>
                <a:cs typeface="Microsoft Sans Serif"/>
              </a:rPr>
              <a:t>41</a:t>
            </a:r>
            <a:endParaRPr sz="2400" baseline="29513">
              <a:latin typeface="Microsoft Sans Serif"/>
              <a:cs typeface="Microsoft Sans Serif"/>
            </a:endParaRPr>
          </a:p>
          <a:p>
            <a:pPr marL="26670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FT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Booster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3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Classification</a:t>
            </a:r>
            <a:r>
              <a:rPr spc="8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790700"/>
            <a:ext cx="6021323" cy="42473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168388" y="1808226"/>
            <a:ext cx="3649979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0" dirty="0">
                <a:latin typeface="Calibri"/>
                <a:cs typeface="Calibri"/>
              </a:rPr>
              <a:t>Through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accuracy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models,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decision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highest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among </a:t>
            </a:r>
            <a:r>
              <a:rPr sz="1800" spc="-10" dirty="0">
                <a:latin typeface="Calibri"/>
                <a:cs typeface="Calibri"/>
              </a:rPr>
              <a:t>others.</a:t>
            </a:r>
            <a:endParaRPr sz="1800">
              <a:latin typeface="Calibri"/>
              <a:cs typeface="Calibri"/>
            </a:endParaRPr>
          </a:p>
          <a:p>
            <a:pPr marL="241300" marR="283210" indent="-228600" algn="just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spc="-15" dirty="0">
                <a:latin typeface="Calibri"/>
                <a:cs typeface="Calibri"/>
              </a:rPr>
              <a:t>plotted </a:t>
            </a:r>
            <a:r>
              <a:rPr sz="1800" spc="-5" dirty="0">
                <a:latin typeface="Calibri"/>
                <a:cs typeface="Calibri"/>
              </a:rPr>
              <a:t>based on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table </a:t>
            </a:r>
            <a:r>
              <a:rPr sz="1800" spc="-35" dirty="0">
                <a:latin typeface="Calibri"/>
                <a:cs typeface="Calibri"/>
              </a:rPr>
              <a:t>below, </a:t>
            </a:r>
            <a:r>
              <a:rPr sz="1800" spc="-5" dirty="0">
                <a:latin typeface="Calibri"/>
                <a:cs typeface="Calibri"/>
              </a:rPr>
              <a:t>by showing </a:t>
            </a:r>
            <a:r>
              <a:rPr sz="1800" spc="-10" dirty="0">
                <a:latin typeface="Calibri"/>
                <a:cs typeface="Calibri"/>
              </a:rPr>
              <a:t>accuracy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score</a:t>
            </a:r>
            <a:r>
              <a:rPr sz="1800" spc="-5" dirty="0">
                <a:latin typeface="Calibri"/>
                <a:cs typeface="Calibri"/>
              </a:rPr>
              <a:t> 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ML </a:t>
            </a:r>
            <a:r>
              <a:rPr sz="1800" spc="-5" dirty="0">
                <a:latin typeface="Calibri"/>
                <a:cs typeface="Calibri"/>
              </a:rPr>
              <a:t>method: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43</a:t>
            </a:fld>
            <a:endParaRPr spc="70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088758" y="3863721"/>
          <a:ext cx="4472304" cy="21031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6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4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07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4471C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ML</a:t>
                      </a:r>
                      <a:r>
                        <a:rPr sz="18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latin typeface="Calibri"/>
                          <a:cs typeface="Calibri"/>
                        </a:rPr>
                        <a:t>Method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9545" marB="0">
                    <a:lnT w="12700">
                      <a:solidFill>
                        <a:srgbClr val="4471C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06045" marR="48069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Accuracy </a:t>
                      </a:r>
                      <a:r>
                        <a:rPr sz="1800" b="1" spc="-3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Score</a:t>
                      </a:r>
                      <a:r>
                        <a:rPr sz="1800" b="1" spc="-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(%)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T w="12700">
                      <a:solidFill>
                        <a:srgbClr val="4471C4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4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Support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Vector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Machine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83.333333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06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8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Logistic Regression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83.333333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8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Nearest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Neighbour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94.444444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05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Decision 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Tree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83.333333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30" marB="0">
                    <a:lnB w="12700">
                      <a:solidFill>
                        <a:srgbClr val="4471C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15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Confusion</a:t>
            </a:r>
            <a:r>
              <a:rPr spc="55" dirty="0"/>
              <a:t> </a:t>
            </a:r>
            <a:r>
              <a:rPr spc="-65" dirty="0"/>
              <a:t>Matrix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719072"/>
            <a:ext cx="5382768" cy="43068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32193" y="1753615"/>
            <a:ext cx="378904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Example: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Decision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Tree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Classifier</a:t>
            </a:r>
            <a:endParaRPr sz="1800">
              <a:latin typeface="Calibri"/>
              <a:cs typeface="Calibri"/>
            </a:endParaRPr>
          </a:p>
          <a:p>
            <a:pPr marL="241300" marR="5080" indent="-229235">
              <a:lnSpc>
                <a:spcPct val="100000"/>
              </a:lnSpc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Decision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Tree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Classifier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shows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highest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accuracy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it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shows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highest</a:t>
            </a:r>
            <a:r>
              <a:rPr sz="1800" spc="-5" dirty="0">
                <a:latin typeface="Calibri"/>
                <a:cs typeface="Calibri"/>
              </a:rPr>
              <a:t> value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true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positive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true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negative</a:t>
            </a:r>
            <a:r>
              <a:rPr sz="1800" spc="-5" dirty="0">
                <a:latin typeface="Calibri"/>
                <a:cs typeface="Calibri"/>
              </a:rPr>
              <a:t> values.</a:t>
            </a:r>
            <a:endParaRPr sz="1800">
              <a:latin typeface="Calibri"/>
              <a:cs typeface="Calibri"/>
            </a:endParaRPr>
          </a:p>
          <a:p>
            <a:pPr marL="241300" marR="219710" indent="-229235">
              <a:lnSpc>
                <a:spcPct val="100000"/>
              </a:lnSpc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false</a:t>
            </a:r>
            <a:r>
              <a:rPr sz="1800" spc="-5" dirty="0">
                <a:latin typeface="Calibri"/>
                <a:cs typeface="Calibri"/>
              </a:rPr>
              <a:t> positive </a:t>
            </a:r>
            <a:r>
              <a:rPr sz="1800" spc="-20" dirty="0">
                <a:latin typeface="Calibri"/>
                <a:cs typeface="Calibri"/>
              </a:rPr>
              <a:t>(Type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I)</a:t>
            </a:r>
            <a:r>
              <a:rPr sz="1800" spc="-5" dirty="0">
                <a:latin typeface="Calibri"/>
                <a:cs typeface="Calibri"/>
              </a:rPr>
              <a:t> is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1,</a:t>
            </a:r>
            <a:r>
              <a:rPr sz="1800" spc="-5" dirty="0">
                <a:latin typeface="Calibri"/>
                <a:cs typeface="Calibri"/>
              </a:rPr>
              <a:t> while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false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negative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(Type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II)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0.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44</a:t>
            </a:fld>
            <a:endParaRPr spc="7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0" indent="-228600">
              <a:lnSpc>
                <a:spcPct val="100000"/>
              </a:lnSpc>
              <a:spcBef>
                <a:spcPts val="105"/>
              </a:spcBef>
              <a:buClr>
                <a:srgbClr val="374151"/>
              </a:buClr>
              <a:buFont typeface="Arial MT"/>
              <a:buChar char="•"/>
              <a:tabLst>
                <a:tab pos="254000" algn="l"/>
                <a:tab pos="254635" algn="l"/>
              </a:tabLst>
            </a:pPr>
            <a:r>
              <a:rPr spc="-5" dirty="0"/>
              <a:t>The</a:t>
            </a:r>
            <a:r>
              <a:rPr dirty="0"/>
              <a:t> </a:t>
            </a:r>
            <a:r>
              <a:rPr spc="-5" dirty="0"/>
              <a:t>analysis</a:t>
            </a:r>
            <a:r>
              <a:rPr spc="15" dirty="0"/>
              <a:t> </a:t>
            </a:r>
            <a:r>
              <a:rPr spc="-15" dirty="0"/>
              <a:t>reveals</a:t>
            </a:r>
            <a:r>
              <a:rPr spc="25" dirty="0"/>
              <a:t> </a:t>
            </a:r>
            <a:r>
              <a:rPr spc="-5" dirty="0"/>
              <a:t>that</a:t>
            </a:r>
            <a:r>
              <a:rPr spc="10" dirty="0"/>
              <a:t> </a:t>
            </a:r>
            <a:r>
              <a:rPr spc="-5" dirty="0"/>
              <a:t>CCAFS</a:t>
            </a:r>
            <a:r>
              <a:rPr dirty="0"/>
              <a:t> </a:t>
            </a:r>
            <a:r>
              <a:rPr spc="-10" dirty="0"/>
              <a:t>SLC</a:t>
            </a:r>
            <a:r>
              <a:rPr spc="5" dirty="0"/>
              <a:t> </a:t>
            </a:r>
            <a:r>
              <a:rPr dirty="0"/>
              <a:t>40</a:t>
            </a:r>
            <a:r>
              <a:rPr spc="-5" dirty="0"/>
              <a:t> boasts</a:t>
            </a:r>
            <a:r>
              <a:rPr spc="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5" dirty="0"/>
              <a:t>highest </a:t>
            </a:r>
            <a:r>
              <a:rPr dirty="0"/>
              <a:t>success</a:t>
            </a:r>
            <a:r>
              <a:rPr spc="15" dirty="0"/>
              <a:t> </a:t>
            </a:r>
            <a:r>
              <a:rPr spc="-25" dirty="0"/>
              <a:t>rate</a:t>
            </a:r>
            <a:r>
              <a:rPr spc="15" dirty="0"/>
              <a:t> </a:t>
            </a:r>
            <a:r>
              <a:rPr dirty="0"/>
              <a:t>among</a:t>
            </a:r>
            <a:r>
              <a:rPr spc="-15" dirty="0"/>
              <a:t> </a:t>
            </a:r>
            <a:r>
              <a:rPr dirty="0"/>
              <a:t>launch </a:t>
            </a:r>
            <a:r>
              <a:rPr spc="-10" dirty="0"/>
              <a:t>sites,</a:t>
            </a:r>
            <a:r>
              <a:rPr spc="20" dirty="0"/>
              <a:t> </a:t>
            </a:r>
            <a:r>
              <a:rPr dirty="0"/>
              <a:t>and</a:t>
            </a:r>
          </a:p>
          <a:p>
            <a:pPr marL="254000">
              <a:lnSpc>
                <a:spcPct val="100000"/>
              </a:lnSpc>
            </a:pPr>
            <a:r>
              <a:rPr spc="-5" dirty="0"/>
              <a:t>there</a:t>
            </a:r>
            <a:r>
              <a:rPr spc="5" dirty="0"/>
              <a:t> </a:t>
            </a:r>
            <a:r>
              <a:rPr spc="-5" dirty="0"/>
              <a:t>is</a:t>
            </a:r>
            <a:r>
              <a:rPr spc="10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spc="-10" dirty="0"/>
              <a:t>positive</a:t>
            </a:r>
            <a:r>
              <a:rPr spc="30" dirty="0"/>
              <a:t> </a:t>
            </a:r>
            <a:r>
              <a:rPr spc="-10" dirty="0"/>
              <a:t>correlation</a:t>
            </a:r>
            <a:r>
              <a:rPr dirty="0"/>
              <a:t> </a:t>
            </a:r>
            <a:r>
              <a:rPr spc="-5" dirty="0"/>
              <a:t>between payload</a:t>
            </a:r>
            <a:r>
              <a:rPr spc="-20" dirty="0"/>
              <a:t> </a:t>
            </a:r>
            <a:r>
              <a:rPr dirty="0"/>
              <a:t>mass</a:t>
            </a:r>
            <a:r>
              <a:rPr spc="5" dirty="0"/>
              <a:t> </a:t>
            </a:r>
            <a:r>
              <a:rPr dirty="0"/>
              <a:t>and</a:t>
            </a:r>
            <a:r>
              <a:rPr spc="5" dirty="0"/>
              <a:t> </a:t>
            </a:r>
            <a:r>
              <a:rPr spc="-5" dirty="0"/>
              <a:t>mission</a:t>
            </a:r>
            <a:r>
              <a:rPr spc="15" dirty="0"/>
              <a:t> </a:t>
            </a:r>
            <a:r>
              <a:rPr spc="-5" dirty="0"/>
              <a:t>success.</a:t>
            </a:r>
          </a:p>
          <a:p>
            <a:pPr marL="254000" marR="58039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54000" algn="l"/>
                <a:tab pos="254635" algn="l"/>
              </a:tabLst>
            </a:pPr>
            <a:r>
              <a:rPr spc="-5" dirty="0"/>
              <a:t>Certain</a:t>
            </a:r>
            <a:r>
              <a:rPr spc="5" dirty="0"/>
              <a:t> </a:t>
            </a:r>
            <a:r>
              <a:rPr spc="-5" dirty="0"/>
              <a:t>orbits</a:t>
            </a:r>
            <a:r>
              <a:rPr dirty="0"/>
              <a:t> </a:t>
            </a:r>
            <a:r>
              <a:rPr spc="-10" dirty="0"/>
              <a:t>consistently</a:t>
            </a:r>
            <a:r>
              <a:rPr spc="20" dirty="0"/>
              <a:t> </a:t>
            </a:r>
            <a:r>
              <a:rPr spc="-5" dirty="0"/>
              <a:t>achieve</a:t>
            </a:r>
            <a:r>
              <a:rPr spc="15" dirty="0"/>
              <a:t> </a:t>
            </a:r>
            <a:r>
              <a:rPr dirty="0"/>
              <a:t>a 100%</a:t>
            </a:r>
            <a:r>
              <a:rPr spc="-20" dirty="0"/>
              <a:t> </a:t>
            </a:r>
            <a:r>
              <a:rPr dirty="0"/>
              <a:t>success</a:t>
            </a:r>
            <a:r>
              <a:rPr spc="10" dirty="0"/>
              <a:t> </a:t>
            </a:r>
            <a:r>
              <a:rPr spc="-20" dirty="0"/>
              <a:t>rate,</a:t>
            </a:r>
            <a:r>
              <a:rPr spc="10" dirty="0"/>
              <a:t> </a:t>
            </a:r>
            <a:r>
              <a:rPr dirty="0"/>
              <a:t>but </a:t>
            </a:r>
            <a:r>
              <a:rPr spc="-5" dirty="0"/>
              <a:t>some high-performing</a:t>
            </a:r>
            <a:r>
              <a:rPr spc="-20" dirty="0"/>
              <a:t> </a:t>
            </a:r>
            <a:r>
              <a:rPr spc="-5" dirty="0"/>
              <a:t>orbits</a:t>
            </a:r>
            <a:r>
              <a:rPr spc="10" dirty="0"/>
              <a:t> </a:t>
            </a:r>
            <a:r>
              <a:rPr spc="-20" dirty="0"/>
              <a:t>have </a:t>
            </a:r>
            <a:r>
              <a:rPr spc="-434" dirty="0"/>
              <a:t> </a:t>
            </a:r>
            <a:r>
              <a:rPr spc="-20" dirty="0"/>
              <a:t>fewer</a:t>
            </a:r>
            <a:r>
              <a:rPr spc="-5" dirty="0"/>
              <a:t> </a:t>
            </a:r>
            <a:r>
              <a:rPr spc="-15" dirty="0"/>
              <a:t>overall</a:t>
            </a:r>
            <a:r>
              <a:rPr dirty="0"/>
              <a:t> </a:t>
            </a:r>
            <a:r>
              <a:rPr spc="-5" dirty="0"/>
              <a:t>flights.</a:t>
            </a:r>
          </a:p>
          <a:p>
            <a:pPr marL="254000" marR="5080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54000" algn="l"/>
                <a:tab pos="254635" algn="l"/>
              </a:tabLst>
            </a:pPr>
            <a:r>
              <a:rPr spc="-10" dirty="0"/>
              <a:t>Over</a:t>
            </a:r>
            <a:r>
              <a:rPr spc="5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spc="-15" dirty="0"/>
              <a:t>years,</a:t>
            </a:r>
            <a:r>
              <a:rPr spc="-5" dirty="0"/>
              <a:t> there</a:t>
            </a:r>
            <a:r>
              <a:rPr spc="5" dirty="0"/>
              <a:t> </a:t>
            </a:r>
            <a:r>
              <a:rPr dirty="0"/>
              <a:t>is</a:t>
            </a:r>
            <a:r>
              <a:rPr spc="10" dirty="0"/>
              <a:t> </a:t>
            </a:r>
            <a:r>
              <a:rPr dirty="0"/>
              <a:t>a</a:t>
            </a:r>
            <a:r>
              <a:rPr spc="10" dirty="0"/>
              <a:t> </a:t>
            </a:r>
            <a:r>
              <a:rPr spc="-5" dirty="0"/>
              <a:t>noticeable</a:t>
            </a:r>
            <a:r>
              <a:rPr dirty="0"/>
              <a:t> </a:t>
            </a:r>
            <a:r>
              <a:rPr spc="-10" dirty="0"/>
              <a:t>improvement</a:t>
            </a:r>
            <a:r>
              <a:rPr spc="30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dirty="0"/>
              <a:t>success</a:t>
            </a:r>
            <a:r>
              <a:rPr spc="15" dirty="0"/>
              <a:t> </a:t>
            </a:r>
            <a:r>
              <a:rPr spc="-15" dirty="0"/>
              <a:t>rates.</a:t>
            </a:r>
            <a:r>
              <a:rPr spc="10" dirty="0"/>
              <a:t> </a:t>
            </a:r>
            <a:r>
              <a:rPr spc="-15" dirty="0"/>
              <a:t>Interactive</a:t>
            </a:r>
            <a:r>
              <a:rPr spc="30" dirty="0"/>
              <a:t> </a:t>
            </a:r>
            <a:r>
              <a:rPr dirty="0"/>
              <a:t>analytics</a:t>
            </a:r>
            <a:r>
              <a:rPr spc="5" dirty="0"/>
              <a:t> </a:t>
            </a:r>
            <a:r>
              <a:rPr spc="-5" dirty="0"/>
              <a:t>highlight </a:t>
            </a:r>
            <a:r>
              <a:rPr dirty="0"/>
              <a:t> </a:t>
            </a:r>
            <a:r>
              <a:rPr spc="-15" dirty="0"/>
              <a:t>strategic</a:t>
            </a:r>
            <a:r>
              <a:rPr spc="15" dirty="0"/>
              <a:t> </a:t>
            </a:r>
            <a:r>
              <a:rPr dirty="0"/>
              <a:t>launch </a:t>
            </a:r>
            <a:r>
              <a:rPr spc="-10" dirty="0"/>
              <a:t>site</a:t>
            </a:r>
            <a:r>
              <a:rPr spc="20" dirty="0"/>
              <a:t> </a:t>
            </a:r>
            <a:r>
              <a:rPr spc="-5" dirty="0"/>
              <a:t>locations</a:t>
            </a:r>
            <a:r>
              <a:rPr spc="10" dirty="0"/>
              <a:t> </a:t>
            </a:r>
            <a:r>
              <a:rPr spc="-15" dirty="0"/>
              <a:t>for</a:t>
            </a:r>
            <a:r>
              <a:rPr spc="-20" dirty="0"/>
              <a:t> </a:t>
            </a:r>
            <a:r>
              <a:rPr spc="-35" dirty="0"/>
              <a:t>safety,</a:t>
            </a:r>
            <a:r>
              <a:rPr spc="10" dirty="0"/>
              <a:t> </a:t>
            </a:r>
            <a:r>
              <a:rPr dirty="0"/>
              <a:t>with</a:t>
            </a:r>
            <a:r>
              <a:rPr spc="25" dirty="0"/>
              <a:t> </a:t>
            </a:r>
            <a:r>
              <a:rPr spc="-5" dirty="0"/>
              <a:t>KSC</a:t>
            </a:r>
            <a:r>
              <a:rPr spc="-15" dirty="0"/>
              <a:t> </a:t>
            </a:r>
            <a:r>
              <a:rPr spc="-5" dirty="0"/>
              <a:t>LC-39A </a:t>
            </a:r>
            <a:r>
              <a:rPr spc="-10" dirty="0"/>
              <a:t>having </a:t>
            </a:r>
            <a:r>
              <a:rPr dirty="0"/>
              <a:t>the</a:t>
            </a:r>
            <a:r>
              <a:rPr spc="5" dirty="0"/>
              <a:t> </a:t>
            </a:r>
            <a:r>
              <a:rPr spc="-10" dirty="0"/>
              <a:t>highest</a:t>
            </a:r>
            <a:r>
              <a:rPr dirty="0"/>
              <a:t> </a:t>
            </a:r>
            <a:r>
              <a:rPr spc="-5" dirty="0"/>
              <a:t>success</a:t>
            </a:r>
            <a:r>
              <a:rPr spc="15" dirty="0"/>
              <a:t> </a:t>
            </a:r>
            <a:r>
              <a:rPr spc="-20" dirty="0"/>
              <a:t>rate</a:t>
            </a:r>
            <a:r>
              <a:rPr spc="20" dirty="0"/>
              <a:t> </a:t>
            </a:r>
            <a:r>
              <a:rPr dirty="0"/>
              <a:t>and</a:t>
            </a:r>
            <a:r>
              <a:rPr spc="5" dirty="0"/>
              <a:t> </a:t>
            </a:r>
            <a:r>
              <a:rPr spc="-10" dirty="0"/>
              <a:t>CCAFS </a:t>
            </a:r>
            <a:r>
              <a:rPr spc="-434" dirty="0"/>
              <a:t> </a:t>
            </a:r>
            <a:r>
              <a:rPr spc="-10" dirty="0"/>
              <a:t>LC-40</a:t>
            </a:r>
            <a:r>
              <a:rPr spc="-20" dirty="0"/>
              <a:t> </a:t>
            </a:r>
            <a:r>
              <a:rPr dirty="0"/>
              <a:t>the</a:t>
            </a:r>
            <a:r>
              <a:rPr spc="-10" dirty="0"/>
              <a:t> lowest.</a:t>
            </a:r>
          </a:p>
          <a:p>
            <a:pPr marL="25400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54000" algn="l"/>
                <a:tab pos="254635" algn="l"/>
              </a:tabLst>
            </a:pPr>
            <a:r>
              <a:rPr spc="-5" dirty="0"/>
              <a:t>The</a:t>
            </a:r>
            <a:r>
              <a:rPr dirty="0"/>
              <a:t> </a:t>
            </a:r>
            <a:r>
              <a:rPr spc="-5" dirty="0"/>
              <a:t>Decision</a:t>
            </a:r>
            <a:r>
              <a:rPr dirty="0"/>
              <a:t> </a:t>
            </a:r>
            <a:r>
              <a:rPr spc="-40" dirty="0"/>
              <a:t>Tree</a:t>
            </a:r>
            <a:r>
              <a:rPr spc="10" dirty="0"/>
              <a:t> </a:t>
            </a:r>
            <a:r>
              <a:rPr spc="-5" dirty="0"/>
              <a:t>Classifier</a:t>
            </a:r>
            <a:r>
              <a:rPr spc="45" dirty="0"/>
              <a:t> </a:t>
            </a:r>
            <a:r>
              <a:rPr spc="-10" dirty="0"/>
              <a:t>stands</a:t>
            </a:r>
            <a:r>
              <a:rPr spc="5" dirty="0"/>
              <a:t> </a:t>
            </a:r>
            <a:r>
              <a:rPr spc="-5" dirty="0"/>
              <a:t>out</a:t>
            </a:r>
            <a:r>
              <a:rPr spc="5" dirty="0"/>
              <a:t> </a:t>
            </a:r>
            <a:r>
              <a:rPr spc="-5" dirty="0"/>
              <a:t>in</a:t>
            </a:r>
            <a:r>
              <a:rPr spc="10" dirty="0"/>
              <a:t> </a:t>
            </a:r>
            <a:r>
              <a:rPr spc="-5" dirty="0"/>
              <a:t>predictive</a:t>
            </a:r>
            <a:r>
              <a:rPr spc="15" dirty="0"/>
              <a:t> </a:t>
            </a:r>
            <a:r>
              <a:rPr spc="-5" dirty="0"/>
              <a:t>analysis,</a:t>
            </a:r>
            <a:r>
              <a:rPr spc="10" dirty="0"/>
              <a:t> </a:t>
            </a:r>
            <a:r>
              <a:rPr spc="-10" dirty="0"/>
              <a:t>demonstrating</a:t>
            </a:r>
            <a:r>
              <a:rPr spc="10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5" dirty="0"/>
              <a:t>highest </a:t>
            </a:r>
            <a:r>
              <a:rPr spc="-20" dirty="0"/>
              <a:t>accuracy.</a:t>
            </a:r>
          </a:p>
          <a:p>
            <a:pPr marL="2540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54000" algn="l"/>
                <a:tab pos="254635" algn="l"/>
              </a:tabLst>
            </a:pPr>
            <a:r>
              <a:rPr spc="-10" dirty="0"/>
              <a:t>Overall,</a:t>
            </a:r>
            <a:r>
              <a:rPr spc="10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dirty="0"/>
              <a:t>findings </a:t>
            </a:r>
            <a:r>
              <a:rPr spc="-10" dirty="0"/>
              <a:t>provide</a:t>
            </a:r>
            <a:r>
              <a:rPr dirty="0"/>
              <a:t> </a:t>
            </a:r>
            <a:r>
              <a:rPr spc="-5" dirty="0"/>
              <a:t>insights</a:t>
            </a:r>
            <a:r>
              <a:rPr spc="10" dirty="0"/>
              <a:t> </a:t>
            </a:r>
            <a:r>
              <a:rPr spc="-15" dirty="0"/>
              <a:t>into</a:t>
            </a:r>
            <a:r>
              <a:rPr spc="15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15" dirty="0"/>
              <a:t>factors</a:t>
            </a:r>
            <a:r>
              <a:rPr spc="15" dirty="0"/>
              <a:t> </a:t>
            </a:r>
            <a:r>
              <a:rPr spc="-5" dirty="0"/>
              <a:t>influencing space</a:t>
            </a:r>
            <a:r>
              <a:rPr spc="5" dirty="0"/>
              <a:t> </a:t>
            </a:r>
            <a:r>
              <a:rPr spc="-5" dirty="0"/>
              <a:t>mission</a:t>
            </a:r>
            <a:r>
              <a:rPr spc="20" dirty="0"/>
              <a:t> </a:t>
            </a:r>
            <a:r>
              <a:rPr spc="-5" dirty="0"/>
              <a:t>success,</a:t>
            </a:r>
          </a:p>
          <a:p>
            <a:pPr marL="254000">
              <a:lnSpc>
                <a:spcPct val="100000"/>
              </a:lnSpc>
            </a:pPr>
            <a:r>
              <a:rPr spc="-5" dirty="0"/>
              <a:t>encompassing</a:t>
            </a:r>
            <a:r>
              <a:rPr dirty="0"/>
              <a:t> launch</a:t>
            </a:r>
            <a:r>
              <a:rPr spc="-10" dirty="0"/>
              <a:t> site</a:t>
            </a:r>
            <a:r>
              <a:rPr spc="40" dirty="0"/>
              <a:t> </a:t>
            </a:r>
            <a:r>
              <a:rPr spc="-5" dirty="0"/>
              <a:t>performance,</a:t>
            </a:r>
            <a:r>
              <a:rPr spc="15" dirty="0"/>
              <a:t> </a:t>
            </a:r>
            <a:r>
              <a:rPr spc="-5" dirty="0"/>
              <a:t>payload</a:t>
            </a:r>
            <a:r>
              <a:rPr spc="-15" dirty="0"/>
              <a:t> </a:t>
            </a:r>
            <a:r>
              <a:rPr spc="-10" dirty="0"/>
              <a:t>characteristics,</a:t>
            </a:r>
            <a:r>
              <a:rPr spc="40" dirty="0"/>
              <a:t> </a:t>
            </a:r>
            <a:r>
              <a:rPr dirty="0"/>
              <a:t>and</a:t>
            </a:r>
            <a:r>
              <a:rPr spc="10" dirty="0"/>
              <a:t> </a:t>
            </a:r>
            <a:r>
              <a:rPr spc="-5" dirty="0"/>
              <a:t>orbital</a:t>
            </a:r>
            <a:r>
              <a:rPr spc="10" dirty="0"/>
              <a:t> </a:t>
            </a:r>
            <a:r>
              <a:rPr spc="-10" dirty="0"/>
              <a:t>considerations.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4072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96999"/>
            <a:ext cx="8337550" cy="105346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Repository!</a:t>
            </a:r>
            <a:endParaRPr sz="2200" dirty="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lang="en-CA" sz="22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</a:rPr>
              <a:t>https://github.com/rhuang7/DataScience_IBM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46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917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Appe</a:t>
            </a:r>
            <a:r>
              <a:rPr spc="-100" dirty="0"/>
              <a:t>n</a:t>
            </a:r>
            <a:r>
              <a:rPr spc="-45" dirty="0"/>
              <a:t>dix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048" y="2813304"/>
            <a:ext cx="1059180" cy="368935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01473"/>
            <a:ext cx="8257540" cy="4418330"/>
          </a:xfrm>
          <a:prstGeom prst="rect">
            <a:avLst/>
          </a:prstGeom>
        </p:spPr>
        <p:txBody>
          <a:bodyPr vert="horz" wrap="square" lIns="0" tIns="2082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40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15" dirty="0">
                <a:solidFill>
                  <a:srgbClr val="292929"/>
                </a:solidFill>
                <a:latin typeface="Calibri"/>
                <a:cs typeface="Calibri"/>
              </a:rPr>
              <a:t>Data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collection</a:t>
            </a:r>
            <a:r>
              <a:rPr sz="2000" b="1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92929"/>
                </a:solidFill>
                <a:latin typeface="Calibri"/>
                <a:cs typeface="Calibri"/>
              </a:rPr>
              <a:t>methodology:</a:t>
            </a:r>
            <a:endParaRPr sz="20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b="1" dirty="0">
                <a:solidFill>
                  <a:srgbClr val="0947CA"/>
                </a:solidFill>
                <a:latin typeface="Calibri"/>
                <a:cs typeface="Calibri"/>
              </a:rPr>
              <a:t>Using</a:t>
            </a:r>
            <a:r>
              <a:rPr sz="2000" b="1" spc="-25" dirty="0">
                <a:solidFill>
                  <a:srgbClr val="0947CA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947CA"/>
                </a:solidFill>
                <a:latin typeface="Calibri"/>
                <a:cs typeface="Calibri"/>
              </a:rPr>
              <a:t>SpaceX</a:t>
            </a:r>
            <a:r>
              <a:rPr sz="2000" b="1" spc="-10" dirty="0">
                <a:solidFill>
                  <a:srgbClr val="0947CA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0947CA"/>
                </a:solidFill>
                <a:latin typeface="Calibri"/>
                <a:cs typeface="Calibri"/>
              </a:rPr>
              <a:t>REST</a:t>
            </a:r>
            <a:r>
              <a:rPr sz="2000" b="1" spc="5" dirty="0">
                <a:solidFill>
                  <a:srgbClr val="0947CA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947CA"/>
                </a:solidFill>
                <a:latin typeface="Calibri"/>
                <a:cs typeface="Calibri"/>
              </a:rPr>
              <a:t>API </a:t>
            </a:r>
            <a:r>
              <a:rPr sz="2000" b="1" spc="-5" dirty="0">
                <a:solidFill>
                  <a:srgbClr val="0947CA"/>
                </a:solidFill>
                <a:latin typeface="Calibri"/>
                <a:cs typeface="Calibri"/>
              </a:rPr>
              <a:t>and </a:t>
            </a:r>
            <a:r>
              <a:rPr sz="2000" b="1" spc="-10" dirty="0">
                <a:solidFill>
                  <a:srgbClr val="0947CA"/>
                </a:solidFill>
                <a:latin typeface="Calibri"/>
                <a:cs typeface="Calibri"/>
              </a:rPr>
              <a:t>web</a:t>
            </a:r>
            <a:r>
              <a:rPr sz="2000" b="1" spc="-5" dirty="0">
                <a:solidFill>
                  <a:srgbClr val="0947CA"/>
                </a:solidFill>
                <a:latin typeface="Calibri"/>
                <a:cs typeface="Calibri"/>
              </a:rPr>
              <a:t> scraping</a:t>
            </a:r>
            <a:r>
              <a:rPr sz="2000" b="1" spc="-10" dirty="0">
                <a:solidFill>
                  <a:srgbClr val="0947CA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947CA"/>
                </a:solidFill>
                <a:latin typeface="Calibri"/>
                <a:cs typeface="Calibri"/>
              </a:rPr>
              <a:t>techniques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15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2000" b="1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2000" b="1" spc="-10" dirty="0">
                <a:solidFill>
                  <a:srgbClr val="292929"/>
                </a:solidFill>
                <a:latin typeface="Calibri"/>
                <a:cs typeface="Calibri"/>
              </a:rPr>
              <a:t> wrangling</a:t>
            </a:r>
            <a:endParaRPr sz="20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b="1" spc="-10" dirty="0">
                <a:solidFill>
                  <a:srgbClr val="0947CA"/>
                </a:solidFill>
                <a:latin typeface="Calibri"/>
                <a:cs typeface="Calibri"/>
              </a:rPr>
              <a:t>By</a:t>
            </a:r>
            <a:r>
              <a:rPr sz="2000" b="1" dirty="0">
                <a:solidFill>
                  <a:srgbClr val="0947CA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0947CA"/>
                </a:solidFill>
                <a:latin typeface="Calibri"/>
                <a:cs typeface="Calibri"/>
              </a:rPr>
              <a:t>filtering</a:t>
            </a:r>
            <a:r>
              <a:rPr sz="2000" b="1" spc="-20" dirty="0">
                <a:solidFill>
                  <a:srgbClr val="0947CA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947CA"/>
                </a:solidFill>
                <a:latin typeface="Calibri"/>
                <a:cs typeface="Calibri"/>
              </a:rPr>
              <a:t>the </a:t>
            </a:r>
            <a:r>
              <a:rPr sz="2000" b="1" spc="-10" dirty="0">
                <a:solidFill>
                  <a:srgbClr val="0947CA"/>
                </a:solidFill>
                <a:latin typeface="Calibri"/>
                <a:cs typeface="Calibri"/>
              </a:rPr>
              <a:t>data, </a:t>
            </a:r>
            <a:r>
              <a:rPr sz="2000" b="1" dirty="0">
                <a:solidFill>
                  <a:srgbClr val="0947CA"/>
                </a:solidFill>
                <a:latin typeface="Calibri"/>
                <a:cs typeface="Calibri"/>
              </a:rPr>
              <a:t>handling</a:t>
            </a:r>
            <a:r>
              <a:rPr sz="2000" b="1" spc="-25" dirty="0">
                <a:solidFill>
                  <a:srgbClr val="0947CA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947CA"/>
                </a:solidFill>
                <a:latin typeface="Calibri"/>
                <a:cs typeface="Calibri"/>
              </a:rPr>
              <a:t>missing</a:t>
            </a:r>
            <a:r>
              <a:rPr sz="2000" b="1" spc="-30" dirty="0">
                <a:solidFill>
                  <a:srgbClr val="0947CA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947CA"/>
                </a:solidFill>
                <a:latin typeface="Calibri"/>
                <a:cs typeface="Calibri"/>
              </a:rPr>
              <a:t>values</a:t>
            </a:r>
            <a:r>
              <a:rPr sz="2000" b="1" dirty="0">
                <a:solidFill>
                  <a:srgbClr val="0947CA"/>
                </a:solidFill>
                <a:latin typeface="Calibri"/>
                <a:cs typeface="Calibri"/>
              </a:rPr>
              <a:t> and</a:t>
            </a:r>
            <a:r>
              <a:rPr sz="2000" b="1" spc="-10" dirty="0">
                <a:solidFill>
                  <a:srgbClr val="0947CA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947CA"/>
                </a:solidFill>
                <a:latin typeface="Calibri"/>
                <a:cs typeface="Calibri"/>
              </a:rPr>
              <a:t>applying</a:t>
            </a:r>
            <a:r>
              <a:rPr sz="2000" b="1" spc="-15" dirty="0">
                <a:solidFill>
                  <a:srgbClr val="0947CA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947CA"/>
                </a:solidFill>
                <a:latin typeface="Calibri"/>
                <a:cs typeface="Calibri"/>
              </a:rPr>
              <a:t>hot</a:t>
            </a:r>
            <a:r>
              <a:rPr sz="2000" b="1" spc="-15" dirty="0">
                <a:solidFill>
                  <a:srgbClr val="0947CA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947CA"/>
                </a:solidFill>
                <a:latin typeface="Calibri"/>
                <a:cs typeface="Calibri"/>
              </a:rPr>
              <a:t>encoding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15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20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292929"/>
                </a:solidFill>
                <a:latin typeface="Calibri"/>
                <a:cs typeface="Calibri"/>
              </a:rPr>
              <a:t>exploratory</a:t>
            </a:r>
            <a:r>
              <a:rPr sz="20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20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92929"/>
                </a:solidFill>
                <a:latin typeface="Calibri"/>
                <a:cs typeface="Calibri"/>
              </a:rPr>
              <a:t>analysis </a:t>
            </a:r>
            <a:r>
              <a:rPr sz="2000" b="1" spc="-15" dirty="0">
                <a:solidFill>
                  <a:srgbClr val="292929"/>
                </a:solidFill>
                <a:latin typeface="Calibri"/>
                <a:cs typeface="Calibri"/>
              </a:rPr>
              <a:t>(EDA)</a:t>
            </a:r>
            <a:r>
              <a:rPr sz="2000" b="1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2000" b="1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92929"/>
                </a:solidFill>
                <a:latin typeface="Calibri"/>
                <a:cs typeface="Calibri"/>
              </a:rPr>
              <a:t>visualization</a:t>
            </a:r>
            <a:r>
              <a:rPr sz="20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and SQL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15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20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292929"/>
                </a:solidFill>
                <a:latin typeface="Calibri"/>
                <a:cs typeface="Calibri"/>
              </a:rPr>
              <a:t>interactive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92929"/>
                </a:solidFill>
                <a:latin typeface="Calibri"/>
                <a:cs typeface="Calibri"/>
              </a:rPr>
              <a:t>visual</a:t>
            </a:r>
            <a:r>
              <a:rPr sz="20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analytics</a:t>
            </a:r>
            <a:r>
              <a:rPr sz="2000" b="1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20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92929"/>
                </a:solidFill>
                <a:latin typeface="Calibri"/>
                <a:cs typeface="Calibri"/>
              </a:rPr>
              <a:t>Folium</a:t>
            </a:r>
            <a:r>
              <a:rPr sz="2000" b="1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92929"/>
                </a:solidFill>
                <a:latin typeface="Calibri"/>
                <a:cs typeface="Calibri"/>
              </a:rPr>
              <a:t>Plotly</a:t>
            </a:r>
            <a:r>
              <a:rPr sz="20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92929"/>
                </a:solidFill>
                <a:latin typeface="Calibri"/>
                <a:cs typeface="Calibri"/>
              </a:rPr>
              <a:t>Dash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15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20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92929"/>
                </a:solidFill>
                <a:latin typeface="Calibri"/>
                <a:cs typeface="Calibri"/>
              </a:rPr>
              <a:t>predictive</a:t>
            </a:r>
            <a:r>
              <a:rPr sz="2000" b="1" spc="-5" dirty="0">
                <a:solidFill>
                  <a:srgbClr val="292929"/>
                </a:solidFill>
                <a:latin typeface="Calibri"/>
                <a:cs typeface="Calibri"/>
              </a:rPr>
              <a:t> analysis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2000" b="1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92929"/>
                </a:solidFill>
                <a:latin typeface="Calibri"/>
                <a:cs typeface="Calibri"/>
              </a:rPr>
              <a:t>classification</a:t>
            </a:r>
            <a:r>
              <a:rPr sz="20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292929"/>
                </a:solidFill>
                <a:latin typeface="Calibri"/>
                <a:cs typeface="Calibri"/>
              </a:rPr>
              <a:t>models</a:t>
            </a:r>
            <a:endParaRPr sz="20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b="1" spc="-85" dirty="0">
                <a:solidFill>
                  <a:srgbClr val="0947CA"/>
                </a:solidFill>
                <a:latin typeface="Calibri"/>
                <a:cs typeface="Calibri"/>
              </a:rPr>
              <a:t>To</a:t>
            </a:r>
            <a:r>
              <a:rPr sz="2000" b="1" spc="-25" dirty="0">
                <a:solidFill>
                  <a:srgbClr val="0947CA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947CA"/>
                </a:solidFill>
                <a:latin typeface="Calibri"/>
                <a:cs typeface="Calibri"/>
              </a:rPr>
              <a:t>find</a:t>
            </a:r>
            <a:r>
              <a:rPr sz="2000" b="1" spc="-20" dirty="0">
                <a:solidFill>
                  <a:srgbClr val="0947CA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0947CA"/>
                </a:solidFill>
                <a:latin typeface="Calibri"/>
                <a:cs typeface="Calibri"/>
              </a:rPr>
              <a:t>best</a:t>
            </a:r>
            <a:r>
              <a:rPr sz="2000" b="1" spc="-15" dirty="0">
                <a:solidFill>
                  <a:srgbClr val="0947CA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947CA"/>
                </a:solidFill>
                <a:latin typeface="Calibri"/>
                <a:cs typeface="Calibri"/>
              </a:rPr>
              <a:t>model</a:t>
            </a:r>
            <a:r>
              <a:rPr sz="2000" b="1" spc="-30" dirty="0">
                <a:solidFill>
                  <a:srgbClr val="0947CA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0947CA"/>
                </a:solidFill>
                <a:latin typeface="Calibri"/>
                <a:cs typeface="Calibri"/>
              </a:rPr>
              <a:t>and</a:t>
            </a:r>
            <a:r>
              <a:rPr sz="2000" b="1" spc="-15" dirty="0">
                <a:solidFill>
                  <a:srgbClr val="0947CA"/>
                </a:solidFill>
                <a:latin typeface="Calibri"/>
                <a:cs typeface="Calibri"/>
              </a:rPr>
              <a:t> parameters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606" y="6103723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6606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Met</a:t>
            </a:r>
            <a:r>
              <a:rPr spc="-100" dirty="0"/>
              <a:t>h</a:t>
            </a:r>
            <a:r>
              <a:rPr spc="5" dirty="0"/>
              <a:t>odolo</a:t>
            </a:r>
            <a:r>
              <a:rPr spc="-10" dirty="0"/>
              <a:t>g</a:t>
            </a:r>
            <a:r>
              <a:rPr spc="-160" dirty="0"/>
              <a:t>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00581"/>
            <a:ext cx="4240530" cy="343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78105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This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information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may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prove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valuable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if 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an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alternate</a:t>
            </a:r>
            <a:r>
              <a:rPr sz="2000" spc="3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company</a:t>
            </a:r>
            <a:r>
              <a:rPr sz="2000" spc="-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intends</a:t>
            </a:r>
            <a:r>
              <a:rPr sz="2000" spc="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bid 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against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SpaceX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for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a 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rocket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launch.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The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data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will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be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collected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and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374151"/>
                </a:solidFill>
                <a:latin typeface="Calibri"/>
                <a:cs typeface="Calibri"/>
              </a:rPr>
              <a:t>ensured</a:t>
            </a:r>
            <a:r>
              <a:rPr sz="2000" b="1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374151"/>
                </a:solidFill>
                <a:latin typeface="Calibri"/>
                <a:cs typeface="Calibri"/>
              </a:rPr>
              <a:t>to </a:t>
            </a:r>
            <a:r>
              <a:rPr sz="2000" b="1" dirty="0">
                <a:solidFill>
                  <a:srgbClr val="374151"/>
                </a:solidFill>
                <a:latin typeface="Calibri"/>
                <a:cs typeface="Calibri"/>
              </a:rPr>
              <a:t>be </a:t>
            </a:r>
            <a:r>
              <a:rPr sz="2000" b="1" spc="-434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74151"/>
                </a:solidFill>
                <a:latin typeface="Calibri"/>
                <a:cs typeface="Calibri"/>
              </a:rPr>
              <a:t>in</a:t>
            </a:r>
            <a:r>
              <a:rPr sz="2000" b="1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74151"/>
                </a:solidFill>
                <a:latin typeface="Calibri"/>
                <a:cs typeface="Calibri"/>
              </a:rPr>
              <a:t>the</a:t>
            </a:r>
            <a:r>
              <a:rPr sz="2000" b="1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374151"/>
                </a:solidFill>
                <a:latin typeface="Calibri"/>
                <a:cs typeface="Calibri"/>
              </a:rPr>
              <a:t>correct</a:t>
            </a:r>
            <a:r>
              <a:rPr sz="2000" b="1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374151"/>
                </a:solidFill>
                <a:latin typeface="Calibri"/>
                <a:cs typeface="Calibri"/>
              </a:rPr>
              <a:t>format from</a:t>
            </a:r>
            <a:r>
              <a:rPr sz="2000" b="1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374151"/>
                </a:solidFill>
                <a:latin typeface="Calibri"/>
                <a:cs typeface="Calibri"/>
              </a:rPr>
              <a:t>an</a:t>
            </a:r>
            <a:r>
              <a:rPr sz="2000" b="1" dirty="0">
                <a:solidFill>
                  <a:srgbClr val="374151"/>
                </a:solidFill>
                <a:latin typeface="Calibri"/>
                <a:cs typeface="Calibri"/>
              </a:rPr>
              <a:t> API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Web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scraping will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be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performed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to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collect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374151"/>
                </a:solidFill>
                <a:latin typeface="Calibri"/>
                <a:cs typeface="Calibri"/>
              </a:rPr>
              <a:t>Falcon</a:t>
            </a:r>
            <a:r>
              <a:rPr sz="2000" b="1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74151"/>
                </a:solidFill>
                <a:latin typeface="Calibri"/>
                <a:cs typeface="Calibri"/>
              </a:rPr>
              <a:t>9</a:t>
            </a:r>
            <a:r>
              <a:rPr sz="2000" b="1" spc="-1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374151"/>
                </a:solidFill>
                <a:latin typeface="Calibri"/>
                <a:cs typeface="Calibri"/>
              </a:rPr>
              <a:t>historical</a:t>
            </a:r>
            <a:r>
              <a:rPr sz="2000" b="1" spc="-5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374151"/>
                </a:solidFill>
                <a:latin typeface="Calibri"/>
                <a:cs typeface="Calibri"/>
              </a:rPr>
              <a:t>launch</a:t>
            </a:r>
            <a:r>
              <a:rPr sz="2000" b="1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374151"/>
                </a:solidFill>
                <a:latin typeface="Calibri"/>
                <a:cs typeface="Calibri"/>
              </a:rPr>
              <a:t>records </a:t>
            </a:r>
            <a:r>
              <a:rPr sz="2000" b="1" spc="-44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374151"/>
                </a:solidFill>
                <a:latin typeface="Calibri"/>
                <a:cs typeface="Calibri"/>
              </a:rPr>
              <a:t>from</a:t>
            </a:r>
            <a:r>
              <a:rPr sz="2000" b="1" dirty="0">
                <a:solidFill>
                  <a:srgbClr val="374151"/>
                </a:solidFill>
                <a:latin typeface="Calibri"/>
                <a:cs typeface="Calibri"/>
              </a:rPr>
              <a:t> Wikipedia</a:t>
            </a:r>
            <a:r>
              <a:rPr sz="2000" b="1" spc="-3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page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titled</a:t>
            </a:r>
            <a:r>
              <a:rPr sz="2000" spc="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"List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of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Falcon</a:t>
            </a:r>
            <a:r>
              <a:rPr sz="2000" spc="-2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374151"/>
                </a:solidFill>
                <a:latin typeface="Calibri"/>
                <a:cs typeface="Calibri"/>
              </a:rPr>
              <a:t>9 and </a:t>
            </a:r>
            <a:r>
              <a:rPr sz="2000" spc="-15" dirty="0">
                <a:solidFill>
                  <a:srgbClr val="374151"/>
                </a:solidFill>
                <a:latin typeface="Calibri"/>
                <a:cs typeface="Calibri"/>
              </a:rPr>
              <a:t>Falcon</a:t>
            </a:r>
            <a:r>
              <a:rPr sz="2000" spc="-20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374151"/>
                </a:solidFill>
                <a:latin typeface="Calibri"/>
                <a:cs typeface="Calibri"/>
              </a:rPr>
              <a:t>Heavy</a:t>
            </a:r>
            <a:r>
              <a:rPr sz="2000" spc="5" dirty="0">
                <a:solidFill>
                  <a:srgbClr val="374151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74151"/>
                </a:solidFill>
                <a:latin typeface="Calibri"/>
                <a:cs typeface="Calibri"/>
              </a:rPr>
              <a:t>launches."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0765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65" dirty="0"/>
              <a:t> </a:t>
            </a:r>
            <a:r>
              <a:rPr spc="-80" dirty="0"/>
              <a:t>Collection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3471" y="1441703"/>
            <a:ext cx="4543044" cy="24643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32803" y="4183379"/>
            <a:ext cx="4541520" cy="24643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206606" y="6103723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935861"/>
            <a:ext cx="4459605" cy="3074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292929"/>
                </a:solidFill>
                <a:latin typeface="Calibri"/>
                <a:cs typeface="Calibri"/>
              </a:rPr>
              <a:t>GitHub </a:t>
            </a:r>
            <a:r>
              <a:rPr sz="2000" b="1" spc="-15" dirty="0">
                <a:solidFill>
                  <a:srgbClr val="292929"/>
                </a:solidFill>
                <a:latin typeface="Calibri"/>
                <a:cs typeface="Calibri"/>
              </a:rPr>
              <a:t>Reference: </a:t>
            </a:r>
            <a:r>
              <a:rPr sz="20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https://github.com/andyngjw/IBM-DataSc- </a:t>
            </a:r>
            <a:r>
              <a:rPr sz="2000" spc="-44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Capstone- </a:t>
            </a:r>
            <a:r>
              <a:rPr sz="2000" spc="-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SpaceX/blob/main/1_Data%20Collection% </a:t>
            </a:r>
            <a:r>
              <a:rPr sz="2000" spc="-44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20API.ipynb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CSV </a:t>
            </a:r>
            <a:r>
              <a:rPr sz="2000" b="1" spc="-5" dirty="0">
                <a:latin typeface="Calibri"/>
                <a:cs typeface="Calibri"/>
              </a:rPr>
              <a:t>file outcome </a:t>
            </a:r>
            <a:r>
              <a:rPr sz="2000" b="1" spc="-10" dirty="0">
                <a:latin typeface="Calibri"/>
                <a:cs typeface="Calibri"/>
              </a:rPr>
              <a:t>after </a:t>
            </a:r>
            <a:r>
              <a:rPr sz="2000" b="1" spc="-5" dirty="0">
                <a:latin typeface="Calibri"/>
                <a:cs typeface="Calibri"/>
              </a:rPr>
              <a:t>methodology: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https://github.com/andyngjw/IBM-DataSc- </a:t>
            </a:r>
            <a:r>
              <a:rPr sz="2000" spc="-44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Capstone- </a:t>
            </a:r>
            <a:r>
              <a:rPr sz="2000" spc="-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SpaceX/blob/main/dataset_part_1.csv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14" dirty="0"/>
              <a:t> </a:t>
            </a:r>
            <a:r>
              <a:rPr spc="-80" dirty="0"/>
              <a:t>Collection</a:t>
            </a:r>
            <a:r>
              <a:rPr spc="120" dirty="0"/>
              <a:t> </a:t>
            </a:r>
            <a:r>
              <a:rPr spc="760" dirty="0"/>
              <a:t>–</a:t>
            </a:r>
            <a:r>
              <a:rPr spc="120" dirty="0"/>
              <a:t> </a:t>
            </a:r>
            <a:r>
              <a:rPr spc="-260" dirty="0"/>
              <a:t>SpaceX</a:t>
            </a:r>
            <a:r>
              <a:rPr spc="145" dirty="0"/>
              <a:t> </a:t>
            </a:r>
            <a:r>
              <a:rPr spc="-245" dirty="0"/>
              <a:t>API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21323" y="1389888"/>
            <a:ext cx="5278374" cy="461543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206606" y="6103723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14" dirty="0"/>
              <a:t> </a:t>
            </a:r>
            <a:r>
              <a:rPr spc="-80" dirty="0"/>
              <a:t>Collection</a:t>
            </a:r>
            <a:r>
              <a:rPr spc="125" dirty="0"/>
              <a:t> </a:t>
            </a:r>
            <a:r>
              <a:rPr spc="-5" dirty="0"/>
              <a:t>-</a:t>
            </a:r>
            <a:r>
              <a:rPr spc="125" dirty="0"/>
              <a:t> </a:t>
            </a:r>
            <a:r>
              <a:rPr spc="-125" dirty="0"/>
              <a:t>Scraping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935861"/>
            <a:ext cx="4459605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292929"/>
                </a:solidFill>
                <a:latin typeface="Calibri"/>
                <a:cs typeface="Calibri"/>
              </a:rPr>
              <a:t>GitHub </a:t>
            </a:r>
            <a:r>
              <a:rPr sz="2000" b="1" spc="-15" dirty="0">
                <a:solidFill>
                  <a:srgbClr val="292929"/>
                </a:solidFill>
                <a:latin typeface="Calibri"/>
                <a:cs typeface="Calibri"/>
              </a:rPr>
              <a:t>Reference: </a:t>
            </a:r>
            <a:r>
              <a:rPr sz="20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https://github.com/andyngjw/IBM-DataSc- </a:t>
            </a:r>
            <a:r>
              <a:rPr sz="2000" spc="-44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Capstone- </a:t>
            </a:r>
            <a:r>
              <a:rPr sz="2000" spc="-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SpaceX/blob/main/2_Webscraping%20.ipy </a:t>
            </a:r>
            <a:r>
              <a:rPr sz="2000" spc="-44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nb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CSV </a:t>
            </a:r>
            <a:r>
              <a:rPr sz="2000" b="1" spc="-5" dirty="0">
                <a:latin typeface="Calibri"/>
                <a:cs typeface="Calibri"/>
              </a:rPr>
              <a:t>file outcome </a:t>
            </a:r>
            <a:r>
              <a:rPr sz="2000" b="1" spc="-10" dirty="0">
                <a:latin typeface="Calibri"/>
                <a:cs typeface="Calibri"/>
              </a:rPr>
              <a:t>after </a:t>
            </a:r>
            <a:r>
              <a:rPr sz="2000" b="1" spc="-5" dirty="0">
                <a:latin typeface="Calibri"/>
                <a:cs typeface="Calibri"/>
              </a:rPr>
              <a:t>methodology: 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https://github.com/andyngjw/IBM-DataSc- </a:t>
            </a:r>
            <a:r>
              <a:rPr sz="2000" spc="-44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0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Capstone- </a:t>
            </a:r>
            <a:r>
              <a:rPr sz="2000" spc="-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SpaceX/blob/main/spacex_web_scraped.c </a:t>
            </a:r>
            <a:r>
              <a:rPr sz="2000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000" u="heavy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sv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88964" y="1389888"/>
            <a:ext cx="4944618" cy="461543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206606" y="6103723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3092</Words>
  <Application>Microsoft Office PowerPoint</Application>
  <PresentationFormat>Widescreen</PresentationFormat>
  <Paragraphs>526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 MT</vt:lpstr>
      <vt:lpstr>Calibri</vt:lpstr>
      <vt:lpstr>Microsoft Sans Serif</vt:lpstr>
      <vt:lpstr>Times New Roman</vt:lpstr>
      <vt:lpstr>Wingdings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Launch Sites</vt:lpstr>
      <vt:lpstr>Launch Outcomes by Site</vt:lpstr>
      <vt:lpstr>Distance to Proximities</vt:lpstr>
      <vt:lpstr>PowerPoint Presentation</vt:lpstr>
      <vt:lpstr>Total Success Launches by Site</vt:lpstr>
      <vt:lpstr>Launch Success Analysis for KSC LC-39A</vt:lpstr>
      <vt:lpstr>Payload vs Success Rate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rui huang</cp:lastModifiedBy>
  <cp:revision>2</cp:revision>
  <dcterms:created xsi:type="dcterms:W3CDTF">2024-01-07T03:33:26Z</dcterms:created>
  <dcterms:modified xsi:type="dcterms:W3CDTF">2024-01-07T03:41:55Z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2024-01-06T00:00:00Z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2024-01-07T00:00:00Z</vt:filetime>
  </property>
</Properties>
</file>